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Ex1.xml" ContentType="application/vnd.ms-office.chartex+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sldIdLst>
    <p:sldId id="256" r:id="rId2"/>
    <p:sldId id="852" r:id="rId3"/>
    <p:sldId id="826" r:id="rId4"/>
    <p:sldId id="822" r:id="rId5"/>
    <p:sldId id="846" r:id="rId6"/>
    <p:sldId id="865" r:id="rId7"/>
    <p:sldId id="866" r:id="rId8"/>
    <p:sldId id="855" r:id="rId9"/>
    <p:sldId id="867" r:id="rId10"/>
    <p:sldId id="868" r:id="rId11"/>
    <p:sldId id="856" r:id="rId12"/>
    <p:sldId id="857" r:id="rId13"/>
    <p:sldId id="858" r:id="rId14"/>
    <p:sldId id="425" r:id="rId15"/>
  </p:sldIdLst>
  <p:sldSz cx="12192000" cy="6858000"/>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تشکینی - احمد" initials="تشکینی" lastIdx="1" clrIdx="0">
    <p:extLst>
      <p:ext uri="{19B8F6BF-5375-455C-9EA6-DF929625EA0E}">
        <p15:presenceInfo xmlns:p15="http://schemas.microsoft.com/office/powerpoint/2012/main" userId="S-1-5-21-1434268394-2524399240-3919925525-130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BB7"/>
    <a:srgbClr val="E8FAD0"/>
    <a:srgbClr val="D0E3F4"/>
    <a:srgbClr val="F8D230"/>
    <a:srgbClr val="CFF2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69" autoAdjust="0"/>
    <p:restoredTop sz="94660"/>
  </p:normalViewPr>
  <p:slideViewPr>
    <p:cSldViewPr snapToGrid="0">
      <p:cViewPr varScale="1">
        <p:scale>
          <a:sx n="88" d="100"/>
          <a:sy n="88" d="100"/>
        </p:scale>
        <p:origin x="102"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D:\&#1711;&#1585;&#1608;&#1607;%20&#1605;&#1591;&#1575;&#1604;&#1593;&#1575;&#1578;%20&#1589;&#1606;&#1593;&#1578;&#1740;%20&#1608;%20&#1605;&#1593;&#1583;&#1606;&#1740;\&#1601;&#1575;&#1586;%20&#1583;&#1608;&#1605;%20&#1591;&#1585;&#1581;%20&#1570;&#1605;&#1575;&#1740;&#1588;\&#1605;&#1581;&#1575;&#1587;&#1576;&#1575;&#1578;%20&#1601;&#1575;&#1586;%20&#1583;&#1608;&#1605;\1.GINI_C_2dig_result-&#1578;&#1605;&#1585;&#1705;&#1586;%20&#1580;&#1594;&#1585;&#1575;&#1601;&#1740;&#1575;&#1740;&#174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1711;&#1585;&#1608;&#1607;%20&#1605;&#1591;&#1575;&#1604;&#1593;&#1575;&#1578;%20&#1589;&#1606;&#1593;&#1578;&#1740;%20&#1608;%20&#1605;&#1593;&#1583;&#1606;&#1740;\&#1601;&#1575;&#1586;%20&#1583;&#1608;&#1605;%20&#1591;&#1585;&#1581;%20&#1570;&#1605;&#1575;&#1740;&#1588;\&#1605;&#1581;&#1575;&#1587;&#1576;&#1575;&#1578;%20&#1601;&#1575;&#1586;%20&#1583;&#1608;&#1605;\1.GINI_C_2dig_result-&#1578;&#1605;&#1585;&#1705;&#1586;%20&#1580;&#1594;&#1585;&#1575;&#1601;&#1740;&#1575;&#1740;&#174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Ex1.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oleObject" Target="file:///D:\&#1711;&#1585;&#1608;&#1607;%20&#1605;&#1591;&#1575;&#1604;&#1593;&#1575;&#1578;%20&#1589;&#1606;&#1593;&#1578;&#1740;%20&#1608;%20&#1605;&#1593;&#1583;&#1606;&#1740;\&#1601;&#1575;&#1586;%20&#1583;&#1608;&#1605;%20&#1591;&#1585;&#1581;%20&#1570;&#1605;&#1575;&#1740;&#1588;\&#1605;&#1581;&#1575;&#1587;&#1576;&#1575;&#1578;%20&#1601;&#1575;&#1586;%20&#1583;&#1608;&#1605;\GINI_S_resul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radarChart>
        <c:radarStyle val="marker"/>
        <c:varyColors val="0"/>
        <c:ser>
          <c:idx val="0"/>
          <c:order val="0"/>
          <c:tx>
            <c:strRef>
              <c:f>Sheet1!$U$1</c:f>
              <c:strCache>
                <c:ptCount val="1"/>
                <c:pt idx="0">
                  <c:v>1398</c:v>
                </c:pt>
              </c:strCache>
            </c:strRef>
          </c:tx>
          <c:spPr>
            <a:ln w="34925" cap="rnd">
              <a:solidFill>
                <a:schemeClr val="accent2"/>
              </a:solidFill>
              <a:round/>
            </a:ln>
            <a:effectLst>
              <a:outerShdw blurRad="57150" dist="19050" dir="5400000" algn="ctr" rotWithShape="0">
                <a:srgbClr val="000000">
                  <a:alpha val="63000"/>
                </a:srgbClr>
              </a:outerShdw>
            </a:effectLst>
          </c:spPr>
          <c:marker>
            <c:symbol val="circle"/>
            <c:size val="6"/>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w="9525">
                <a:solidFill>
                  <a:schemeClr val="accent2"/>
                </a:solidFill>
                <a:round/>
              </a:ln>
              <a:effectLst>
                <a:outerShdw blurRad="57150" dist="19050" dir="5400000" algn="ctr" rotWithShape="0">
                  <a:srgbClr val="000000">
                    <a:alpha val="63000"/>
                  </a:srgbClr>
                </a:outerShdw>
              </a:effectLst>
            </c:spPr>
          </c:marker>
          <c:cat>
            <c:strRef>
              <c:f>Sheet1!$B$2:$B$25</c:f>
              <c:strCache>
                <c:ptCount val="24"/>
                <c:pt idx="0">
                  <c:v>توليد کک و فراورده هاي حاصل از پالايش نفت</c:v>
                </c:pt>
                <c:pt idx="1">
                  <c:v>توليد پوشاك</c:v>
                </c:pt>
                <c:pt idx="2">
                  <c:v>توليد چوب وفراورده هاي چوب وچوب پنبه –به‌جزمبلمان - ساخت کالا از حصير وموادحصيربافي</c:v>
                </c:pt>
                <c:pt idx="3">
                  <c:v>توليد موادشيميايي و فراورده هاي شيميايي</c:v>
                </c:pt>
                <c:pt idx="4">
                  <c:v>توليد ماشين آلات و تجهيزات طبقه بندي نشده درجاي ديگر</c:v>
                </c:pt>
                <c:pt idx="5">
                  <c:v>توليدمحصولات فلزي ساخته شده، به جزماشين آلات وتجهيزات</c:v>
                </c:pt>
                <c:pt idx="6">
                  <c:v>چاپ و تکثير رسانه‌هاي ضبط شده</c:v>
                </c:pt>
                <c:pt idx="7">
                  <c:v>توليد انواع آشاميدني‌ها</c:v>
                </c:pt>
                <c:pt idx="8">
                  <c:v>ساخت محصولات رايانه اي، الکترونيکي ونوري</c:v>
                </c:pt>
                <c:pt idx="9">
                  <c:v>توليد وسايل نقليه موتوري، تريلر ونيم تريلر</c:v>
                </c:pt>
                <c:pt idx="10">
                  <c:v>توليد فلزات پايه</c:v>
                </c:pt>
                <c:pt idx="11">
                  <c:v>توليد کاغذ و فراورده هاي کاغذي</c:v>
                </c:pt>
                <c:pt idx="12">
                  <c:v>توليد تجهيزات برقي</c:v>
                </c:pt>
                <c:pt idx="13">
                  <c:v>توليد مبلمان</c:v>
                </c:pt>
                <c:pt idx="14">
                  <c:v>توليد داروها وفراورده هاي دارويي شيميايي وگياهي</c:v>
                </c:pt>
                <c:pt idx="15">
                  <c:v>توليدفراورده هاي لاستيکي وپلاستيکي</c:v>
                </c:pt>
                <c:pt idx="16">
                  <c:v>تعمير ونصب ماشين آلات و تجهيزات</c:v>
                </c:pt>
                <c:pt idx="17">
                  <c:v>توليدساير فراورده هاي معدني غيرفلزي</c:v>
                </c:pt>
                <c:pt idx="18">
                  <c:v>توليد ساير مصنوعات طبقه بندي نشده در جاي ديگر</c:v>
                </c:pt>
                <c:pt idx="19">
                  <c:v>توليد منسوجات</c:v>
                </c:pt>
                <c:pt idx="20">
                  <c:v>توليد ساير تجهيزات حمل و نقل</c:v>
                </c:pt>
                <c:pt idx="21">
                  <c:v>توليد چرم و فراورده هاي وابسته</c:v>
                </c:pt>
                <c:pt idx="22">
                  <c:v>توليد فراورده‌هاي غذايي</c:v>
                </c:pt>
                <c:pt idx="23">
                  <c:v>توليد فراورده‌هاي توتون و تنباكو</c:v>
                </c:pt>
              </c:strCache>
            </c:strRef>
          </c:cat>
          <c:val>
            <c:numRef>
              <c:f>Sheet1!$U$2:$U$25</c:f>
              <c:numCache>
                <c:formatCode>0.00</c:formatCode>
                <c:ptCount val="24"/>
                <c:pt idx="0">
                  <c:v>0.53033956203147703</c:v>
                </c:pt>
                <c:pt idx="1">
                  <c:v>0.376268363023887</c:v>
                </c:pt>
                <c:pt idx="2">
                  <c:v>0.26431074133562998</c:v>
                </c:pt>
                <c:pt idx="3">
                  <c:v>0.39898416111992302</c:v>
                </c:pt>
                <c:pt idx="4">
                  <c:v>0.29892491727372</c:v>
                </c:pt>
                <c:pt idx="5">
                  <c:v>0.249342981098302</c:v>
                </c:pt>
                <c:pt idx="6">
                  <c:v>0.25953104879769301</c:v>
                </c:pt>
                <c:pt idx="7">
                  <c:v>0.22818828859974799</c:v>
                </c:pt>
                <c:pt idx="8">
                  <c:v>0.13785197516018</c:v>
                </c:pt>
                <c:pt idx="9">
                  <c:v>0.27884170225510102</c:v>
                </c:pt>
                <c:pt idx="10">
                  <c:v>0.40442186154859</c:v>
                </c:pt>
                <c:pt idx="11">
                  <c:v>0.23653068618561299</c:v>
                </c:pt>
                <c:pt idx="12">
                  <c:v>0.28625787108989698</c:v>
                </c:pt>
                <c:pt idx="13">
                  <c:v>0.27448758281056002</c:v>
                </c:pt>
                <c:pt idx="14">
                  <c:v>0.17597804812512899</c:v>
                </c:pt>
                <c:pt idx="15">
                  <c:v>0.31270435731440699</c:v>
                </c:pt>
                <c:pt idx="16">
                  <c:v>8.1137781346630397E-2</c:v>
                </c:pt>
                <c:pt idx="17">
                  <c:v>0.453552535146514</c:v>
                </c:pt>
                <c:pt idx="18">
                  <c:v>0.16213739067493799</c:v>
                </c:pt>
                <c:pt idx="19">
                  <c:v>0.28929308310982099</c:v>
                </c:pt>
                <c:pt idx="20">
                  <c:v>0.133450051701687</c:v>
                </c:pt>
                <c:pt idx="21">
                  <c:v>0.13318191062665299</c:v>
                </c:pt>
                <c:pt idx="22">
                  <c:v>0.452538938242944</c:v>
                </c:pt>
                <c:pt idx="23">
                  <c:v>6.2434963579604597E-2</c:v>
                </c:pt>
              </c:numCache>
            </c:numRef>
          </c:val>
          <c:extLst>
            <c:ext xmlns:c16="http://schemas.microsoft.com/office/drawing/2014/chart" uri="{C3380CC4-5D6E-409C-BE32-E72D297353CC}">
              <c16:uniqueId val="{00000000-AD35-4776-986F-AC21E7AF782E}"/>
            </c:ext>
          </c:extLst>
        </c:ser>
        <c:ser>
          <c:idx val="1"/>
          <c:order val="1"/>
          <c:tx>
            <c:strRef>
              <c:f>Sheet1!$M$1</c:f>
              <c:strCache>
                <c:ptCount val="1"/>
                <c:pt idx="0">
                  <c:v>1390</c:v>
                </c:pt>
              </c:strCache>
            </c:strRef>
          </c:tx>
          <c:spPr>
            <a:ln w="34925" cap="rnd">
              <a:solidFill>
                <a:schemeClr val="accent4"/>
              </a:solidFill>
              <a:round/>
            </a:ln>
            <a:effectLst>
              <a:outerShdw blurRad="57150" dist="19050" dir="5400000" algn="ctr" rotWithShape="0">
                <a:srgbClr val="000000">
                  <a:alpha val="63000"/>
                </a:srgbClr>
              </a:outerShdw>
            </a:effectLst>
          </c:spPr>
          <c:marker>
            <c:symbol val="circle"/>
            <c:size val="6"/>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w="9525">
                <a:solidFill>
                  <a:schemeClr val="accent4"/>
                </a:solidFill>
                <a:round/>
              </a:ln>
              <a:effectLst>
                <a:outerShdw blurRad="57150" dist="19050" dir="5400000" algn="ctr" rotWithShape="0">
                  <a:srgbClr val="000000">
                    <a:alpha val="63000"/>
                  </a:srgbClr>
                </a:outerShdw>
              </a:effectLst>
            </c:spPr>
          </c:marker>
          <c:cat>
            <c:strRef>
              <c:f>Sheet1!$B$2:$B$25</c:f>
              <c:strCache>
                <c:ptCount val="24"/>
                <c:pt idx="0">
                  <c:v>توليد کک و فراورده هاي حاصل از پالايش نفت</c:v>
                </c:pt>
                <c:pt idx="1">
                  <c:v>توليد پوشاك</c:v>
                </c:pt>
                <c:pt idx="2">
                  <c:v>توليد چوب وفراورده هاي چوب وچوب پنبه –به‌جزمبلمان - ساخت کالا از حصير وموادحصيربافي</c:v>
                </c:pt>
                <c:pt idx="3">
                  <c:v>توليد موادشيميايي و فراورده هاي شيميايي</c:v>
                </c:pt>
                <c:pt idx="4">
                  <c:v>توليد ماشين آلات و تجهيزات طبقه بندي نشده درجاي ديگر</c:v>
                </c:pt>
                <c:pt idx="5">
                  <c:v>توليدمحصولات فلزي ساخته شده، به جزماشين آلات وتجهيزات</c:v>
                </c:pt>
                <c:pt idx="6">
                  <c:v>چاپ و تکثير رسانه‌هاي ضبط شده</c:v>
                </c:pt>
                <c:pt idx="7">
                  <c:v>توليد انواع آشاميدني‌ها</c:v>
                </c:pt>
                <c:pt idx="8">
                  <c:v>ساخت محصولات رايانه اي، الکترونيکي ونوري</c:v>
                </c:pt>
                <c:pt idx="9">
                  <c:v>توليد وسايل نقليه موتوري، تريلر ونيم تريلر</c:v>
                </c:pt>
                <c:pt idx="10">
                  <c:v>توليد فلزات پايه</c:v>
                </c:pt>
                <c:pt idx="11">
                  <c:v>توليد کاغذ و فراورده هاي کاغذي</c:v>
                </c:pt>
                <c:pt idx="12">
                  <c:v>توليد تجهيزات برقي</c:v>
                </c:pt>
                <c:pt idx="13">
                  <c:v>توليد مبلمان</c:v>
                </c:pt>
                <c:pt idx="14">
                  <c:v>توليد داروها وفراورده هاي دارويي شيميايي وگياهي</c:v>
                </c:pt>
                <c:pt idx="15">
                  <c:v>توليدفراورده هاي لاستيکي وپلاستيکي</c:v>
                </c:pt>
                <c:pt idx="16">
                  <c:v>تعمير ونصب ماشين آلات و تجهيزات</c:v>
                </c:pt>
                <c:pt idx="17">
                  <c:v>توليدساير فراورده هاي معدني غيرفلزي</c:v>
                </c:pt>
                <c:pt idx="18">
                  <c:v>توليد ساير مصنوعات طبقه بندي نشده در جاي ديگر</c:v>
                </c:pt>
                <c:pt idx="19">
                  <c:v>توليد منسوجات</c:v>
                </c:pt>
                <c:pt idx="20">
                  <c:v>توليد ساير تجهيزات حمل و نقل</c:v>
                </c:pt>
                <c:pt idx="21">
                  <c:v>توليد چرم و فراورده هاي وابسته</c:v>
                </c:pt>
                <c:pt idx="22">
                  <c:v>توليد فراورده‌هاي غذايي</c:v>
                </c:pt>
                <c:pt idx="23">
                  <c:v>توليد فراورده‌هاي توتون و تنباكو</c:v>
                </c:pt>
              </c:strCache>
            </c:strRef>
          </c:cat>
          <c:val>
            <c:numRef>
              <c:f>Sheet1!$M$2:$M$25</c:f>
              <c:numCache>
                <c:formatCode>0.00</c:formatCode>
                <c:ptCount val="24"/>
                <c:pt idx="0">
                  <c:v>0.23231882065309301</c:v>
                </c:pt>
                <c:pt idx="1">
                  <c:v>0.399393721957021</c:v>
                </c:pt>
                <c:pt idx="2">
                  <c:v>0.37035024151762902</c:v>
                </c:pt>
                <c:pt idx="3">
                  <c:v>0.54299176141671202</c:v>
                </c:pt>
                <c:pt idx="4">
                  <c:v>0.33160015443510499</c:v>
                </c:pt>
                <c:pt idx="5">
                  <c:v>0.37130202697401599</c:v>
                </c:pt>
                <c:pt idx="6">
                  <c:v>0.23279200428538999</c:v>
                </c:pt>
                <c:pt idx="7">
                  <c:v>0.20864054336153201</c:v>
                </c:pt>
                <c:pt idx="8">
                  <c:v>0.20209598312450699</c:v>
                </c:pt>
                <c:pt idx="9">
                  <c:v>0.397224308550442</c:v>
                </c:pt>
                <c:pt idx="10">
                  <c:v>0.59182624515468396</c:v>
                </c:pt>
                <c:pt idx="11">
                  <c:v>0.18736914516054001</c:v>
                </c:pt>
                <c:pt idx="12">
                  <c:v>0.27229687473226299</c:v>
                </c:pt>
                <c:pt idx="13">
                  <c:v>0.35069771618726803</c:v>
                </c:pt>
                <c:pt idx="14">
                  <c:v>0.21292621477580301</c:v>
                </c:pt>
                <c:pt idx="15">
                  <c:v>0.40456559995833202</c:v>
                </c:pt>
                <c:pt idx="16">
                  <c:v>6.4660927428204604E-2</c:v>
                </c:pt>
                <c:pt idx="17">
                  <c:v>0.45715945267387298</c:v>
                </c:pt>
                <c:pt idx="18">
                  <c:v>0.15022204470256401</c:v>
                </c:pt>
                <c:pt idx="19">
                  <c:v>0.35209430992886098</c:v>
                </c:pt>
                <c:pt idx="20">
                  <c:v>0.212387464588671</c:v>
                </c:pt>
                <c:pt idx="21">
                  <c:v>0.13033342944000301</c:v>
                </c:pt>
                <c:pt idx="22">
                  <c:v>0.55816981092258799</c:v>
                </c:pt>
              </c:numCache>
            </c:numRef>
          </c:val>
          <c:extLst>
            <c:ext xmlns:c16="http://schemas.microsoft.com/office/drawing/2014/chart" uri="{C3380CC4-5D6E-409C-BE32-E72D297353CC}">
              <c16:uniqueId val="{00000001-AD35-4776-986F-AC21E7AF782E}"/>
            </c:ext>
          </c:extLst>
        </c:ser>
        <c:ser>
          <c:idx val="2"/>
          <c:order val="2"/>
          <c:tx>
            <c:strRef>
              <c:f>Sheet1!$C$1</c:f>
              <c:strCache>
                <c:ptCount val="1"/>
                <c:pt idx="0">
                  <c:v>1381</c:v>
                </c:pt>
              </c:strCache>
            </c:strRef>
          </c:tx>
          <c:spPr>
            <a:ln w="34925" cap="rnd">
              <a:solidFill>
                <a:schemeClr val="accent6"/>
              </a:solidFill>
              <a:round/>
            </a:ln>
            <a:effectLst>
              <a:outerShdw blurRad="57150" dist="19050" dir="5400000" algn="ctr" rotWithShape="0">
                <a:srgbClr val="000000">
                  <a:alpha val="63000"/>
                </a:srgbClr>
              </a:outerShdw>
            </a:effectLst>
          </c:spPr>
          <c:marker>
            <c:symbol val="circle"/>
            <c:size val="6"/>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w="9525">
                <a:solidFill>
                  <a:schemeClr val="accent6"/>
                </a:solidFill>
                <a:round/>
              </a:ln>
              <a:effectLst>
                <a:outerShdw blurRad="57150" dist="19050" dir="5400000" algn="ctr" rotWithShape="0">
                  <a:srgbClr val="000000">
                    <a:alpha val="63000"/>
                  </a:srgbClr>
                </a:outerShdw>
              </a:effectLst>
            </c:spPr>
          </c:marker>
          <c:cat>
            <c:strRef>
              <c:f>Sheet1!$B$2:$B$25</c:f>
              <c:strCache>
                <c:ptCount val="24"/>
                <c:pt idx="0">
                  <c:v>توليد کک و فراورده هاي حاصل از پالايش نفت</c:v>
                </c:pt>
                <c:pt idx="1">
                  <c:v>توليد پوشاك</c:v>
                </c:pt>
                <c:pt idx="2">
                  <c:v>توليد چوب وفراورده هاي چوب وچوب پنبه –به‌جزمبلمان - ساخت کالا از حصير وموادحصيربافي</c:v>
                </c:pt>
                <c:pt idx="3">
                  <c:v>توليد موادشيميايي و فراورده هاي شيميايي</c:v>
                </c:pt>
                <c:pt idx="4">
                  <c:v>توليد ماشين آلات و تجهيزات طبقه بندي نشده درجاي ديگر</c:v>
                </c:pt>
                <c:pt idx="5">
                  <c:v>توليدمحصولات فلزي ساخته شده، به جزماشين آلات وتجهيزات</c:v>
                </c:pt>
                <c:pt idx="6">
                  <c:v>چاپ و تکثير رسانه‌هاي ضبط شده</c:v>
                </c:pt>
                <c:pt idx="7">
                  <c:v>توليد انواع آشاميدني‌ها</c:v>
                </c:pt>
                <c:pt idx="8">
                  <c:v>ساخت محصولات رايانه اي، الکترونيکي ونوري</c:v>
                </c:pt>
                <c:pt idx="9">
                  <c:v>توليد وسايل نقليه موتوري، تريلر ونيم تريلر</c:v>
                </c:pt>
                <c:pt idx="10">
                  <c:v>توليد فلزات پايه</c:v>
                </c:pt>
                <c:pt idx="11">
                  <c:v>توليد کاغذ و فراورده هاي کاغذي</c:v>
                </c:pt>
                <c:pt idx="12">
                  <c:v>توليد تجهيزات برقي</c:v>
                </c:pt>
                <c:pt idx="13">
                  <c:v>توليد مبلمان</c:v>
                </c:pt>
                <c:pt idx="14">
                  <c:v>توليد داروها وفراورده هاي دارويي شيميايي وگياهي</c:v>
                </c:pt>
                <c:pt idx="15">
                  <c:v>توليدفراورده هاي لاستيکي وپلاستيکي</c:v>
                </c:pt>
                <c:pt idx="16">
                  <c:v>تعمير ونصب ماشين آلات و تجهيزات</c:v>
                </c:pt>
                <c:pt idx="17">
                  <c:v>توليدساير فراورده هاي معدني غيرفلزي</c:v>
                </c:pt>
                <c:pt idx="18">
                  <c:v>توليد ساير مصنوعات طبقه بندي نشده در جاي ديگر</c:v>
                </c:pt>
                <c:pt idx="19">
                  <c:v>توليد منسوجات</c:v>
                </c:pt>
                <c:pt idx="20">
                  <c:v>توليد ساير تجهيزات حمل و نقل</c:v>
                </c:pt>
                <c:pt idx="21">
                  <c:v>توليد چرم و فراورده هاي وابسته</c:v>
                </c:pt>
                <c:pt idx="22">
                  <c:v>توليد فراورده‌هاي غذايي</c:v>
                </c:pt>
                <c:pt idx="23">
                  <c:v>توليد فراورده‌هاي توتون و تنباكو</c:v>
                </c:pt>
              </c:strCache>
            </c:strRef>
          </c:cat>
          <c:val>
            <c:numRef>
              <c:f>Sheet1!$C$2:$C$25</c:f>
              <c:numCache>
                <c:formatCode>0.00</c:formatCode>
                <c:ptCount val="24"/>
                <c:pt idx="0">
                  <c:v>0.17570149836753701</c:v>
                </c:pt>
                <c:pt idx="1">
                  <c:v>0.16248628233394799</c:v>
                </c:pt>
                <c:pt idx="2">
                  <c:v>0.164737632011349</c:v>
                </c:pt>
                <c:pt idx="3">
                  <c:v>0.252133125564523</c:v>
                </c:pt>
                <c:pt idx="4">
                  <c:v>0.18956296362649899</c:v>
                </c:pt>
                <c:pt idx="5">
                  <c:v>0.161094353851162</c:v>
                </c:pt>
                <c:pt idx="6">
                  <c:v>0.17071947796982601</c:v>
                </c:pt>
                <c:pt idx="7">
                  <c:v>0.15091155610606699</c:v>
                </c:pt>
                <c:pt idx="8">
                  <c:v>9.1871069268244399E-2</c:v>
                </c:pt>
                <c:pt idx="9">
                  <c:v>0.19524917127060201</c:v>
                </c:pt>
                <c:pt idx="10">
                  <c:v>0.29464833886347502</c:v>
                </c:pt>
                <c:pt idx="11">
                  <c:v>0.173064012772638</c:v>
                </c:pt>
                <c:pt idx="12">
                  <c:v>0.213609121280391</c:v>
                </c:pt>
                <c:pt idx="13">
                  <c:v>0.20869605929021801</c:v>
                </c:pt>
                <c:pt idx="14">
                  <c:v>0.16715316214013301</c:v>
                </c:pt>
                <c:pt idx="15">
                  <c:v>0.318493071408884</c:v>
                </c:pt>
                <c:pt idx="16">
                  <c:v>8.7602312779593405E-2</c:v>
                </c:pt>
                <c:pt idx="17">
                  <c:v>0.50154828356735304</c:v>
                </c:pt>
                <c:pt idx="18">
                  <c:v>0.190275609847528</c:v>
                </c:pt>
                <c:pt idx="19">
                  <c:v>0.34960220531242597</c:v>
                </c:pt>
                <c:pt idx="20">
                  <c:v>0.166444673572715</c:v>
                </c:pt>
                <c:pt idx="21">
                  <c:v>0.16849389082355901</c:v>
                </c:pt>
                <c:pt idx="22">
                  <c:v>0.59151028503832703</c:v>
                </c:pt>
              </c:numCache>
            </c:numRef>
          </c:val>
          <c:extLst>
            <c:ext xmlns:c16="http://schemas.microsoft.com/office/drawing/2014/chart" uri="{C3380CC4-5D6E-409C-BE32-E72D297353CC}">
              <c16:uniqueId val="{00000002-AD35-4776-986F-AC21E7AF782E}"/>
            </c:ext>
          </c:extLst>
        </c:ser>
        <c:dLbls>
          <c:showLegendKey val="0"/>
          <c:showVal val="0"/>
          <c:showCatName val="0"/>
          <c:showSerName val="0"/>
          <c:showPercent val="0"/>
          <c:showBubbleSize val="0"/>
        </c:dLbls>
        <c:axId val="756425023"/>
        <c:axId val="762313215"/>
      </c:radarChart>
      <c:catAx>
        <c:axId val="756425023"/>
        <c:scaling>
          <c:orientation val="maxMin"/>
        </c:scaling>
        <c:delete val="0"/>
        <c:axPos val="b"/>
        <c:numFmt formatCode="General" sourceLinked="1"/>
        <c:majorTickMark val="none"/>
        <c:minorTickMark val="none"/>
        <c:tickLblPos val="nextTo"/>
        <c:spPr>
          <a:noFill/>
          <a:ln w="25400" cap="flat" cmpd="sng" algn="ctr">
            <a:no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B Lotus" panose="00000400000000000000" pitchFamily="2" charset="-78"/>
              </a:defRPr>
            </a:pPr>
            <a:endParaRPr lang="fa-IR"/>
          </a:p>
        </c:txPr>
        <c:crossAx val="762313215"/>
        <c:crosses val="autoZero"/>
        <c:auto val="1"/>
        <c:lblAlgn val="ctr"/>
        <c:lblOffset val="100"/>
        <c:noMultiLvlLbl val="0"/>
      </c:catAx>
      <c:valAx>
        <c:axId val="76231321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a-IR"/>
          </a:p>
        </c:txPr>
        <c:crossAx val="756425023"/>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B Lotus" panose="00000400000000000000" pitchFamily="2" charset="-78"/>
            </a:defRPr>
          </a:pPr>
          <a:endParaRPr lang="fa-I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fa-I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1"/>
          <c:tx>
            <c:strRef>
              <c:f>Sheet1!$X$1</c:f>
              <c:strCache>
                <c:ptCount val="1"/>
                <c:pt idx="0">
                  <c:v>میانگین طی دوره</c:v>
                </c:pt>
              </c:strCache>
              <c:extLst xmlns:c15="http://schemas.microsoft.com/office/drawing/2012/chart"/>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a-I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Sheet1!$B$2:$B$24</c:f>
              <c:strCache>
                <c:ptCount val="23"/>
                <c:pt idx="0">
                  <c:v>توليد فراورده‌هاي غذايي</c:v>
                </c:pt>
                <c:pt idx="1">
                  <c:v>توليدساير فراورده هاي معدني غيرفلزي</c:v>
                </c:pt>
                <c:pt idx="2">
                  <c:v>توليد موادشيميايي و فراورده هاي شيميايي</c:v>
                </c:pt>
                <c:pt idx="3">
                  <c:v>توليد فلزات پايه</c:v>
                </c:pt>
                <c:pt idx="4">
                  <c:v>توليدفراورده هاي لاستيکي وپلاستيکي</c:v>
                </c:pt>
                <c:pt idx="5">
                  <c:v>توليد منسوجات</c:v>
                </c:pt>
                <c:pt idx="6">
                  <c:v>توليد ماشين آلات و تجهيزات طبقه بندي نشده درجاي ديگر</c:v>
                </c:pt>
                <c:pt idx="7">
                  <c:v>توليد پوشاك</c:v>
                </c:pt>
                <c:pt idx="8">
                  <c:v>توليد مبلمان</c:v>
                </c:pt>
                <c:pt idx="9">
                  <c:v>توليد وسايل نقليه موتوري، تريلر ونيم تريلر</c:v>
                </c:pt>
                <c:pt idx="10">
                  <c:v>توليد کک و فراورده هاي حاصل از پالايش نفت</c:v>
                </c:pt>
                <c:pt idx="11">
                  <c:v>توليد تجهيزات برقي</c:v>
                </c:pt>
                <c:pt idx="12">
                  <c:v>توليدمحصولات فلزي ساخته شده، به جزماشين آلات وتجهيزات</c:v>
                </c:pt>
                <c:pt idx="13">
                  <c:v>توليد چوب وفراورده هاي چوب وچوب پنبه –به‌جزمبلمان - ساخت کالا از حصير وموادحصيربافي</c:v>
                </c:pt>
                <c:pt idx="14">
                  <c:v>توليد انواع آشاميدني‌ها</c:v>
                </c:pt>
                <c:pt idx="15">
                  <c:v>توليد کاغذ و فراورده هاي کاغذي</c:v>
                </c:pt>
                <c:pt idx="16">
                  <c:v>چاپ و تکثير رسانه‌هاي ضبط شده</c:v>
                </c:pt>
                <c:pt idx="17">
                  <c:v>توليد ساير تجهيزات حمل و نقل</c:v>
                </c:pt>
                <c:pt idx="18">
                  <c:v>توليد داروها وفراورده هاي دارويي شيميايي وگياهي</c:v>
                </c:pt>
                <c:pt idx="19">
                  <c:v>توليد ساير مصنوعات طبقه بندي نشده در جاي ديگر</c:v>
                </c:pt>
                <c:pt idx="20">
                  <c:v>ساخت محصولات رايانه اي، الکترونيکي ونوري</c:v>
                </c:pt>
                <c:pt idx="21">
                  <c:v>توليد چرم و فراورده هاي وابسته</c:v>
                </c:pt>
                <c:pt idx="22">
                  <c:v>تعمير ونصب ماشين آلات و تجهيزات</c:v>
                </c:pt>
              </c:strCache>
              <c:extLst xmlns:c15="http://schemas.microsoft.com/office/drawing/2012/chart"/>
            </c:strRef>
          </c:cat>
          <c:val>
            <c:numRef>
              <c:f>Sheet1!$X$2:$X$24</c:f>
              <c:numCache>
                <c:formatCode>0.00</c:formatCode>
                <c:ptCount val="23"/>
                <c:pt idx="0">
                  <c:v>0.49900601864433963</c:v>
                </c:pt>
                <c:pt idx="1">
                  <c:v>0.48135597802237712</c:v>
                </c:pt>
                <c:pt idx="2">
                  <c:v>0.45216247545838228</c:v>
                </c:pt>
                <c:pt idx="3">
                  <c:v>0.43720206564210673</c:v>
                </c:pt>
                <c:pt idx="4">
                  <c:v>0.34892872100942135</c:v>
                </c:pt>
                <c:pt idx="5">
                  <c:v>0.33772429712952956</c:v>
                </c:pt>
                <c:pt idx="6">
                  <c:v>0.32067809743124331</c:v>
                </c:pt>
                <c:pt idx="7">
                  <c:v>0.31775685955126487</c:v>
                </c:pt>
                <c:pt idx="8">
                  <c:v>0.3135128890589669</c:v>
                </c:pt>
                <c:pt idx="9">
                  <c:v>0.30447946393142239</c:v>
                </c:pt>
                <c:pt idx="10">
                  <c:v>0.29599109173656685</c:v>
                </c:pt>
                <c:pt idx="11">
                  <c:v>0.29349188092349965</c:v>
                </c:pt>
                <c:pt idx="12">
                  <c:v>0.28963040426766151</c:v>
                </c:pt>
                <c:pt idx="13">
                  <c:v>0.2681242787362299</c:v>
                </c:pt>
                <c:pt idx="14">
                  <c:v>0.22458400139168683</c:v>
                </c:pt>
                <c:pt idx="15">
                  <c:v>0.20263706933490805</c:v>
                </c:pt>
                <c:pt idx="16">
                  <c:v>0.20094719515908474</c:v>
                </c:pt>
                <c:pt idx="17">
                  <c:v>0.18574888264460701</c:v>
                </c:pt>
                <c:pt idx="18">
                  <c:v>0.1759508166026176</c:v>
                </c:pt>
                <c:pt idx="19">
                  <c:v>0.15984336833660306</c:v>
                </c:pt>
                <c:pt idx="20">
                  <c:v>0.1553950738549158</c:v>
                </c:pt>
                <c:pt idx="21">
                  <c:v>0.13844480189631769</c:v>
                </c:pt>
                <c:pt idx="22">
                  <c:v>7.8599275861180318E-2</c:v>
                </c:pt>
              </c:numCache>
              <c:extLst xmlns:c15="http://schemas.microsoft.com/office/drawing/2012/chart"/>
            </c:numRef>
          </c:val>
          <c:extLst>
            <c:ext xmlns:c16="http://schemas.microsoft.com/office/drawing/2014/chart" uri="{C3380CC4-5D6E-409C-BE32-E72D297353CC}">
              <c16:uniqueId val="{00000000-5E3E-4C45-A158-D700EBFEE128}"/>
            </c:ext>
          </c:extLst>
        </c:ser>
        <c:dLbls>
          <c:dLblPos val="inEnd"/>
          <c:showLegendKey val="0"/>
          <c:showVal val="1"/>
          <c:showCatName val="0"/>
          <c:showSerName val="0"/>
          <c:showPercent val="0"/>
          <c:showBubbleSize val="0"/>
        </c:dLbls>
        <c:gapWidth val="219"/>
        <c:overlap val="-27"/>
        <c:axId val="1757734672"/>
        <c:axId val="1757723632"/>
        <c:extLst>
          <c:ext xmlns:c15="http://schemas.microsoft.com/office/drawing/2012/chart" uri="{02D57815-91ED-43cb-92C2-25804820EDAC}">
            <c15:filteredBarSeries>
              <c15:ser>
                <c:idx val="0"/>
                <c:order val="0"/>
                <c:tx>
                  <c:strRef>
                    <c:extLst>
                      <c:ext uri="{02D57815-91ED-43cb-92C2-25804820EDAC}">
                        <c15:formulaRef>
                          <c15:sqref>Sheet1!$W$1</c15:sqref>
                        </c15:formulaRef>
                      </c:ext>
                    </c:extLst>
                    <c:strCache>
                      <c:ptCount val="1"/>
                      <c:pt idx="0">
                        <c:v> تغییر طی دوره98-81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a-IR"/>
                    </a:p>
                  </c:txPr>
                  <c:dLblPos val="inEnd"/>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Sheet1!$B$2:$B$24</c15:sqref>
                        </c15:formulaRef>
                      </c:ext>
                    </c:extLst>
                    <c:strCache>
                      <c:ptCount val="23"/>
                      <c:pt idx="0">
                        <c:v>توليد فراورده‌هاي غذايي</c:v>
                      </c:pt>
                      <c:pt idx="1">
                        <c:v>توليدساير فراورده هاي معدني غيرفلزي</c:v>
                      </c:pt>
                      <c:pt idx="2">
                        <c:v>توليد موادشيميايي و فراورده هاي شيميايي</c:v>
                      </c:pt>
                      <c:pt idx="3">
                        <c:v>توليد فلزات پايه</c:v>
                      </c:pt>
                      <c:pt idx="4">
                        <c:v>توليدفراورده هاي لاستيکي وپلاستيکي</c:v>
                      </c:pt>
                      <c:pt idx="5">
                        <c:v>توليد منسوجات</c:v>
                      </c:pt>
                      <c:pt idx="6">
                        <c:v>توليد ماشين آلات و تجهيزات طبقه بندي نشده درجاي ديگر</c:v>
                      </c:pt>
                      <c:pt idx="7">
                        <c:v>توليد پوشاك</c:v>
                      </c:pt>
                      <c:pt idx="8">
                        <c:v>توليد مبلمان</c:v>
                      </c:pt>
                      <c:pt idx="9">
                        <c:v>توليد وسايل نقليه موتوري، تريلر ونيم تريلر</c:v>
                      </c:pt>
                      <c:pt idx="10">
                        <c:v>توليد کک و فراورده هاي حاصل از پالايش نفت</c:v>
                      </c:pt>
                      <c:pt idx="11">
                        <c:v>توليد تجهيزات برقي</c:v>
                      </c:pt>
                      <c:pt idx="12">
                        <c:v>توليدمحصولات فلزي ساخته شده، به جزماشين آلات وتجهيزات</c:v>
                      </c:pt>
                      <c:pt idx="13">
                        <c:v>توليد چوب وفراورده هاي چوب وچوب پنبه –به‌جزمبلمان - ساخت کالا از حصير وموادحصيربافي</c:v>
                      </c:pt>
                      <c:pt idx="14">
                        <c:v>توليد انواع آشاميدني‌ها</c:v>
                      </c:pt>
                      <c:pt idx="15">
                        <c:v>توليد کاغذ و فراورده هاي کاغذي</c:v>
                      </c:pt>
                      <c:pt idx="16">
                        <c:v>چاپ و تکثير رسانه‌هاي ضبط شده</c:v>
                      </c:pt>
                      <c:pt idx="17">
                        <c:v>توليد ساير تجهيزات حمل و نقل</c:v>
                      </c:pt>
                      <c:pt idx="18">
                        <c:v>توليد داروها وفراورده هاي دارويي شيميايي وگياهي</c:v>
                      </c:pt>
                      <c:pt idx="19">
                        <c:v>توليد ساير مصنوعات طبقه بندي نشده در جاي ديگر</c:v>
                      </c:pt>
                      <c:pt idx="20">
                        <c:v>ساخت محصولات رايانه اي، الکترونيکي ونوري</c:v>
                      </c:pt>
                      <c:pt idx="21">
                        <c:v>توليد چرم و فراورده هاي وابسته</c:v>
                      </c:pt>
                      <c:pt idx="22">
                        <c:v>تعمير ونصب ماشين آلات و تجهيزات</c:v>
                      </c:pt>
                    </c:strCache>
                  </c:strRef>
                </c:cat>
                <c:val>
                  <c:numRef>
                    <c:extLst>
                      <c:ext uri="{02D57815-91ED-43cb-92C2-25804820EDAC}">
                        <c15:formulaRef>
                          <c15:sqref>Sheet1!$W$2:$W$24</c15:sqref>
                        </c15:formulaRef>
                      </c:ext>
                    </c:extLst>
                    <c:numCache>
                      <c:formatCode>0.00</c:formatCode>
                      <c:ptCount val="23"/>
                      <c:pt idx="0">
                        <c:v>-23.494324665272448</c:v>
                      </c:pt>
                      <c:pt idx="1">
                        <c:v>-9.5695170322307916</c:v>
                      </c:pt>
                      <c:pt idx="2">
                        <c:v>58.243451837834613</c:v>
                      </c:pt>
                      <c:pt idx="3">
                        <c:v>37.255775175429861</c:v>
                      </c:pt>
                      <c:pt idx="4">
                        <c:v>-1.8175321895920966</c:v>
                      </c:pt>
                      <c:pt idx="5">
                        <c:v>-17.250784258843289</c:v>
                      </c:pt>
                      <c:pt idx="6">
                        <c:v>57.691624753609474</c:v>
                      </c:pt>
                      <c:pt idx="7">
                        <c:v>131.56931010986267</c:v>
                      </c:pt>
                      <c:pt idx="8">
                        <c:v>31.525043522192558</c:v>
                      </c:pt>
                      <c:pt idx="9">
                        <c:v>42.813257767248331</c:v>
                      </c:pt>
                      <c:pt idx="10">
                        <c:v>201.84122899287905</c:v>
                      </c:pt>
                      <c:pt idx="11">
                        <c:v>34.010134667491378</c:v>
                      </c:pt>
                      <c:pt idx="12">
                        <c:v>54.780707788601021</c:v>
                      </c:pt>
                      <c:pt idx="13">
                        <c:v>60.443450660636699</c:v>
                      </c:pt>
                      <c:pt idx="14">
                        <c:v>51.206636845867294</c:v>
                      </c:pt>
                      <c:pt idx="15">
                        <c:v>36.67236902472267</c:v>
                      </c:pt>
                      <c:pt idx="16">
                        <c:v>52.021932051341032</c:v>
                      </c:pt>
                      <c:pt idx="17">
                        <c:v>-19.823176772679108</c:v>
                      </c:pt>
                      <c:pt idx="18">
                        <c:v>5.2795208131316276</c:v>
                      </c:pt>
                      <c:pt idx="19">
                        <c:v>-14.788137688870259</c:v>
                      </c:pt>
                      <c:pt idx="20">
                        <c:v>50.049385794869686</c:v>
                      </c:pt>
                      <c:pt idx="21">
                        <c:v>-20.957424642703216</c:v>
                      </c:pt>
                      <c:pt idx="22">
                        <c:v>-7.3794072643124267</c:v>
                      </c:pt>
                    </c:numCache>
                  </c:numRef>
                </c:val>
                <c:extLst>
                  <c:ext xmlns:c16="http://schemas.microsoft.com/office/drawing/2014/chart" uri="{C3380CC4-5D6E-409C-BE32-E72D297353CC}">
                    <c16:uniqueId val="{00000001-5E3E-4C45-A158-D700EBFEE128}"/>
                  </c:ext>
                </c:extLst>
              </c15:ser>
            </c15:filteredBarSeries>
          </c:ext>
        </c:extLst>
      </c:barChart>
      <c:catAx>
        <c:axId val="1757734672"/>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a-IR"/>
          </a:p>
        </c:txPr>
        <c:crossAx val="1757723632"/>
        <c:crosses val="autoZero"/>
        <c:auto val="1"/>
        <c:lblAlgn val="ctr"/>
        <c:lblOffset val="100"/>
        <c:noMultiLvlLbl val="0"/>
      </c:catAx>
      <c:valAx>
        <c:axId val="1757723632"/>
        <c:scaling>
          <c:orientation val="minMax"/>
        </c:scaling>
        <c:delete val="0"/>
        <c:axPos val="r"/>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a-IR"/>
          </a:p>
        </c:txPr>
        <c:crossAx val="1757734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a-I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a-I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Sheet1!$W$1</c:f>
              <c:strCache>
                <c:ptCount val="1"/>
                <c:pt idx="0">
                  <c:v> تغییر طی دوره98-81</c:v>
                </c:pt>
              </c:strCache>
            </c:strRef>
          </c:tx>
          <c:spPr>
            <a:gradFill rotWithShape="1">
              <a:gsLst>
                <a:gs pos="0">
                  <a:schemeClr val="accent1">
                    <a:lumMod val="110000"/>
                    <a:satMod val="105000"/>
                    <a:tint val="67000"/>
                  </a:schemeClr>
                </a:gs>
                <a:gs pos="50000">
                  <a:schemeClr val="accent1">
                    <a:lumMod val="105000"/>
                    <a:satMod val="103000"/>
                    <a:tint val="73000"/>
                  </a:schemeClr>
                </a:gs>
                <a:gs pos="100000">
                  <a:schemeClr val="accent1">
                    <a:lumMod val="105000"/>
                    <a:satMod val="109000"/>
                    <a:tint val="81000"/>
                  </a:schemeClr>
                </a:gs>
              </a:gsLst>
              <a:lin ang="5400000" scaled="0"/>
            </a:gradFill>
            <a:ln w="9525" cap="flat" cmpd="sng" algn="ctr">
              <a:solidFill>
                <a:schemeClr val="accent1">
                  <a:shade val="95000"/>
                </a:schemeClr>
              </a:solidFill>
              <a:round/>
            </a:ln>
            <a:effectLst/>
          </c:spPr>
          <c:invertIfNegative val="0"/>
          <c:cat>
            <c:strRef>
              <c:f>Sheet1!$B$2:$B$24</c:f>
              <c:strCache>
                <c:ptCount val="23"/>
                <c:pt idx="0">
                  <c:v>توليد فراورده‌هاي غذايي</c:v>
                </c:pt>
                <c:pt idx="1">
                  <c:v>توليد چرم و فراورده هاي وابسته</c:v>
                </c:pt>
                <c:pt idx="2">
                  <c:v>توليد ساير تجهيزات حمل و نقل</c:v>
                </c:pt>
                <c:pt idx="3">
                  <c:v>توليد منسوجات</c:v>
                </c:pt>
                <c:pt idx="4">
                  <c:v>توليد ساير مصنوعات طبقه بندي نشده در جاي ديگر</c:v>
                </c:pt>
                <c:pt idx="5">
                  <c:v>توليدساير فراورده هاي معدني غيرفلزي</c:v>
                </c:pt>
                <c:pt idx="6">
                  <c:v>تعمير ونصب ماشين آلات و تجهيزات</c:v>
                </c:pt>
                <c:pt idx="7">
                  <c:v>توليدفراورده هاي لاستيکي وپلاستيکي</c:v>
                </c:pt>
                <c:pt idx="8">
                  <c:v>توليد داروها وفراورده هاي دارويي شيميايي وگياهي</c:v>
                </c:pt>
                <c:pt idx="9">
                  <c:v>توليد مبلمان</c:v>
                </c:pt>
                <c:pt idx="10">
                  <c:v>توليد تجهيزات برقي</c:v>
                </c:pt>
                <c:pt idx="11">
                  <c:v>توليد کاغذ و فراورده هاي کاغذي</c:v>
                </c:pt>
                <c:pt idx="12">
                  <c:v>توليد فلزات پايه</c:v>
                </c:pt>
                <c:pt idx="13">
                  <c:v>توليد وسايل نقليه موتوري، تريلر ونيم تريلر</c:v>
                </c:pt>
                <c:pt idx="14">
                  <c:v>ساخت محصولات رايانه اي، الکترونيکي ونوري</c:v>
                </c:pt>
                <c:pt idx="15">
                  <c:v>توليد انواع آشاميدني‌ها</c:v>
                </c:pt>
                <c:pt idx="16">
                  <c:v>چاپ و تکثير رسانه‌هاي ضبط شده</c:v>
                </c:pt>
                <c:pt idx="17">
                  <c:v>توليدمحصولات فلزي ساخته شده، به جزماشين آلات وتجهيزات</c:v>
                </c:pt>
                <c:pt idx="18">
                  <c:v>توليد ماشين آلات و تجهيزات طبقه بندي نشده درجاي ديگر</c:v>
                </c:pt>
                <c:pt idx="19">
                  <c:v>توليد موادشيميايي و فراورده هاي شيميايي</c:v>
                </c:pt>
                <c:pt idx="20">
                  <c:v>توليد چوب وفراورده هاي چوب وچوب پنبه –به‌جزمبلمان - ساخت کالا از حصير وموادحصيربافي</c:v>
                </c:pt>
                <c:pt idx="21">
                  <c:v>توليد پوشاك</c:v>
                </c:pt>
                <c:pt idx="22">
                  <c:v>توليد کک و فراورده هاي حاصل از پالايش نفت</c:v>
                </c:pt>
              </c:strCache>
            </c:strRef>
          </c:cat>
          <c:val>
            <c:numRef>
              <c:f>Sheet1!$W$2:$W$24</c:f>
              <c:numCache>
                <c:formatCode>0.00</c:formatCode>
                <c:ptCount val="23"/>
                <c:pt idx="0">
                  <c:v>-23.494324665272448</c:v>
                </c:pt>
                <c:pt idx="1">
                  <c:v>-20.957424642703216</c:v>
                </c:pt>
                <c:pt idx="2">
                  <c:v>-19.823176772679108</c:v>
                </c:pt>
                <c:pt idx="3">
                  <c:v>-17.250784258843289</c:v>
                </c:pt>
                <c:pt idx="4">
                  <c:v>-14.788137688870259</c:v>
                </c:pt>
                <c:pt idx="5">
                  <c:v>-9.5695170322307916</c:v>
                </c:pt>
                <c:pt idx="6">
                  <c:v>-7.3794072643124267</c:v>
                </c:pt>
                <c:pt idx="7">
                  <c:v>-1.8175321895920966</c:v>
                </c:pt>
                <c:pt idx="8">
                  <c:v>5.2795208131316276</c:v>
                </c:pt>
                <c:pt idx="9">
                  <c:v>31.525043522192558</c:v>
                </c:pt>
                <c:pt idx="10">
                  <c:v>34.010134667491378</c:v>
                </c:pt>
                <c:pt idx="11">
                  <c:v>36.67236902472267</c:v>
                </c:pt>
                <c:pt idx="12">
                  <c:v>37.255775175429861</c:v>
                </c:pt>
                <c:pt idx="13">
                  <c:v>42.813257767248331</c:v>
                </c:pt>
                <c:pt idx="14">
                  <c:v>50.049385794869686</c:v>
                </c:pt>
                <c:pt idx="15">
                  <c:v>51.206636845867294</c:v>
                </c:pt>
                <c:pt idx="16">
                  <c:v>52.021932051341032</c:v>
                </c:pt>
                <c:pt idx="17">
                  <c:v>54.780707788601021</c:v>
                </c:pt>
                <c:pt idx="18">
                  <c:v>57.691624753609474</c:v>
                </c:pt>
                <c:pt idx="19">
                  <c:v>58.243451837834613</c:v>
                </c:pt>
                <c:pt idx="20">
                  <c:v>60.443450660636699</c:v>
                </c:pt>
                <c:pt idx="21">
                  <c:v>131.56931010986267</c:v>
                </c:pt>
                <c:pt idx="22">
                  <c:v>201.84122899287905</c:v>
                </c:pt>
              </c:numCache>
            </c:numRef>
          </c:val>
          <c:extLst>
            <c:ext xmlns:c16="http://schemas.microsoft.com/office/drawing/2014/chart" uri="{C3380CC4-5D6E-409C-BE32-E72D297353CC}">
              <c16:uniqueId val="{00000000-79CC-463E-9924-E868CF1D7415}"/>
            </c:ext>
          </c:extLst>
        </c:ser>
        <c:dLbls>
          <c:showLegendKey val="0"/>
          <c:showVal val="0"/>
          <c:showCatName val="0"/>
          <c:showSerName val="0"/>
          <c:showPercent val="0"/>
          <c:showBubbleSize val="0"/>
        </c:dLbls>
        <c:gapWidth val="100"/>
        <c:axId val="1757734672"/>
        <c:axId val="1757723632"/>
        <c:extLst>
          <c:ext xmlns:c15="http://schemas.microsoft.com/office/drawing/2012/chart" uri="{02D57815-91ED-43cb-92C2-25804820EDAC}">
            <c15:filteredBarSeries>
              <c15:ser>
                <c:idx val="1"/>
                <c:order val="1"/>
                <c:tx>
                  <c:strRef>
                    <c:extLst>
                      <c:ext uri="{02D57815-91ED-43cb-92C2-25804820EDAC}">
                        <c15:formulaRef>
                          <c15:sqref>Sheet1!$X$1</c15:sqref>
                        </c15:formulaRef>
                      </c:ext>
                    </c:extLst>
                    <c:strCache>
                      <c:ptCount val="1"/>
                      <c:pt idx="0">
                        <c:v>میانگین طی دوره</c:v>
                      </c:pt>
                    </c:strCache>
                  </c:strRef>
                </c:tx>
                <c:spPr>
                  <a:gradFill rotWithShape="1">
                    <a:gsLst>
                      <a:gs pos="0">
                        <a:schemeClr val="accent2">
                          <a:lumMod val="110000"/>
                          <a:satMod val="105000"/>
                          <a:tint val="67000"/>
                        </a:schemeClr>
                      </a:gs>
                      <a:gs pos="50000">
                        <a:schemeClr val="accent2">
                          <a:lumMod val="105000"/>
                          <a:satMod val="103000"/>
                          <a:tint val="73000"/>
                        </a:schemeClr>
                      </a:gs>
                      <a:gs pos="100000">
                        <a:schemeClr val="accent2">
                          <a:lumMod val="105000"/>
                          <a:satMod val="109000"/>
                          <a:tint val="81000"/>
                        </a:schemeClr>
                      </a:gs>
                    </a:gsLst>
                    <a:lin ang="5400000" scaled="0"/>
                  </a:gradFill>
                  <a:ln w="9525" cap="flat" cmpd="sng" algn="ctr">
                    <a:solidFill>
                      <a:schemeClr val="accent2">
                        <a:shade val="95000"/>
                      </a:schemeClr>
                    </a:solidFill>
                    <a:round/>
                  </a:ln>
                  <a:effectLst/>
                </c:spPr>
                <c:invertIfNegative val="0"/>
                <c:cat>
                  <c:strRef>
                    <c:extLst>
                      <c:ext uri="{02D57815-91ED-43cb-92C2-25804820EDAC}">
                        <c15:formulaRef>
                          <c15:sqref>Sheet1!$B$2:$B$24</c15:sqref>
                        </c15:formulaRef>
                      </c:ext>
                    </c:extLst>
                    <c:strCache>
                      <c:ptCount val="23"/>
                      <c:pt idx="0">
                        <c:v>توليد فراورده‌هاي غذايي</c:v>
                      </c:pt>
                      <c:pt idx="1">
                        <c:v>توليد چرم و فراورده هاي وابسته</c:v>
                      </c:pt>
                      <c:pt idx="2">
                        <c:v>توليد ساير تجهيزات حمل و نقل</c:v>
                      </c:pt>
                      <c:pt idx="3">
                        <c:v>توليد منسوجات</c:v>
                      </c:pt>
                      <c:pt idx="4">
                        <c:v>توليد ساير مصنوعات طبقه بندي نشده در جاي ديگر</c:v>
                      </c:pt>
                      <c:pt idx="5">
                        <c:v>توليدساير فراورده هاي معدني غيرفلزي</c:v>
                      </c:pt>
                      <c:pt idx="6">
                        <c:v>تعمير ونصب ماشين آلات و تجهيزات</c:v>
                      </c:pt>
                      <c:pt idx="7">
                        <c:v>توليدفراورده هاي لاستيکي وپلاستيکي</c:v>
                      </c:pt>
                      <c:pt idx="8">
                        <c:v>توليد داروها وفراورده هاي دارويي شيميايي وگياهي</c:v>
                      </c:pt>
                      <c:pt idx="9">
                        <c:v>توليد مبلمان</c:v>
                      </c:pt>
                      <c:pt idx="10">
                        <c:v>توليد تجهيزات برقي</c:v>
                      </c:pt>
                      <c:pt idx="11">
                        <c:v>توليد کاغذ و فراورده هاي کاغذي</c:v>
                      </c:pt>
                      <c:pt idx="12">
                        <c:v>توليد فلزات پايه</c:v>
                      </c:pt>
                      <c:pt idx="13">
                        <c:v>توليد وسايل نقليه موتوري، تريلر ونيم تريلر</c:v>
                      </c:pt>
                      <c:pt idx="14">
                        <c:v>ساخت محصولات رايانه اي، الکترونيکي ونوري</c:v>
                      </c:pt>
                      <c:pt idx="15">
                        <c:v>توليد انواع آشاميدني‌ها</c:v>
                      </c:pt>
                      <c:pt idx="16">
                        <c:v>چاپ و تکثير رسانه‌هاي ضبط شده</c:v>
                      </c:pt>
                      <c:pt idx="17">
                        <c:v>توليدمحصولات فلزي ساخته شده، به جزماشين آلات وتجهيزات</c:v>
                      </c:pt>
                      <c:pt idx="18">
                        <c:v>توليد ماشين آلات و تجهيزات طبقه بندي نشده درجاي ديگر</c:v>
                      </c:pt>
                      <c:pt idx="19">
                        <c:v>توليد موادشيميايي و فراورده هاي شيميايي</c:v>
                      </c:pt>
                      <c:pt idx="20">
                        <c:v>توليد چوب وفراورده هاي چوب وچوب پنبه –به‌جزمبلمان - ساخت کالا از حصير وموادحصيربافي</c:v>
                      </c:pt>
                      <c:pt idx="21">
                        <c:v>توليد پوشاك</c:v>
                      </c:pt>
                      <c:pt idx="22">
                        <c:v>توليد کک و فراورده هاي حاصل از پالايش نفت</c:v>
                      </c:pt>
                    </c:strCache>
                  </c:strRef>
                </c:cat>
                <c:val>
                  <c:numRef>
                    <c:extLst>
                      <c:ext uri="{02D57815-91ED-43cb-92C2-25804820EDAC}">
                        <c15:formulaRef>
                          <c15:sqref>Sheet1!$X$2:$X$24</c15:sqref>
                        </c15:formulaRef>
                      </c:ext>
                    </c:extLst>
                    <c:numCache>
                      <c:formatCode>0.00</c:formatCode>
                      <c:ptCount val="23"/>
                      <c:pt idx="0">
                        <c:v>0.49900601864433963</c:v>
                      </c:pt>
                      <c:pt idx="1">
                        <c:v>0.13844480189631769</c:v>
                      </c:pt>
                      <c:pt idx="2">
                        <c:v>0.18574888264460701</c:v>
                      </c:pt>
                      <c:pt idx="3">
                        <c:v>0.33772429712952956</c:v>
                      </c:pt>
                      <c:pt idx="4">
                        <c:v>0.15984336833660306</c:v>
                      </c:pt>
                      <c:pt idx="5">
                        <c:v>0.48135597802237712</c:v>
                      </c:pt>
                      <c:pt idx="6">
                        <c:v>7.8599275861180318E-2</c:v>
                      </c:pt>
                      <c:pt idx="7">
                        <c:v>0.34892872100942135</c:v>
                      </c:pt>
                      <c:pt idx="8">
                        <c:v>0.1759508166026176</c:v>
                      </c:pt>
                      <c:pt idx="9">
                        <c:v>0.3135128890589669</c:v>
                      </c:pt>
                      <c:pt idx="10">
                        <c:v>0.29349188092349965</c:v>
                      </c:pt>
                      <c:pt idx="11">
                        <c:v>0.20263706933490805</c:v>
                      </c:pt>
                      <c:pt idx="12">
                        <c:v>0.43720206564210673</c:v>
                      </c:pt>
                      <c:pt idx="13">
                        <c:v>0.30447946393142239</c:v>
                      </c:pt>
                      <c:pt idx="14">
                        <c:v>0.1553950738549158</c:v>
                      </c:pt>
                      <c:pt idx="15">
                        <c:v>0.22458400139168683</c:v>
                      </c:pt>
                      <c:pt idx="16">
                        <c:v>0.20094719515908474</c:v>
                      </c:pt>
                      <c:pt idx="17">
                        <c:v>0.28963040426766151</c:v>
                      </c:pt>
                      <c:pt idx="18">
                        <c:v>0.32067809743124331</c:v>
                      </c:pt>
                      <c:pt idx="19">
                        <c:v>0.45216247545838228</c:v>
                      </c:pt>
                      <c:pt idx="20">
                        <c:v>0.2681242787362299</c:v>
                      </c:pt>
                      <c:pt idx="21">
                        <c:v>0.31775685955126487</c:v>
                      </c:pt>
                      <c:pt idx="22">
                        <c:v>0.29599109173656685</c:v>
                      </c:pt>
                    </c:numCache>
                  </c:numRef>
                </c:val>
                <c:extLst>
                  <c:ext xmlns:c16="http://schemas.microsoft.com/office/drawing/2014/chart" uri="{C3380CC4-5D6E-409C-BE32-E72D297353CC}">
                    <c16:uniqueId val="{00000001-79CC-463E-9924-E868CF1D7415}"/>
                  </c:ext>
                </c:extLst>
              </c15:ser>
            </c15:filteredBarSeries>
          </c:ext>
        </c:extLst>
      </c:barChart>
      <c:catAx>
        <c:axId val="1757734672"/>
        <c:scaling>
          <c:orientation val="minMax"/>
        </c:scaling>
        <c:delete val="0"/>
        <c:axPos val="r"/>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fa-IR"/>
          </a:p>
        </c:txPr>
        <c:crossAx val="1757723632"/>
        <c:crosses val="autoZero"/>
        <c:auto val="1"/>
        <c:lblAlgn val="ctr"/>
        <c:lblOffset val="100"/>
        <c:noMultiLvlLbl val="0"/>
      </c:catAx>
      <c:valAx>
        <c:axId val="1757723632"/>
        <c:scaling>
          <c:orientation val="maxMin"/>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fa-IR"/>
          </a:p>
        </c:txPr>
        <c:crossAx val="1757734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fa-I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a-I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Sheet1!$D$2</c:f>
              <c:strCache>
                <c:ptCount val="1"/>
                <c:pt idx="0">
                  <c:v>تولید فراورده‌های آسیاب غلات</c:v>
                </c:pt>
              </c:strCache>
            </c:strRef>
          </c:tx>
          <c:spPr>
            <a:ln w="28575" cap="rnd">
              <a:solidFill>
                <a:schemeClr val="accent2"/>
              </a:solidFill>
              <a:round/>
            </a:ln>
            <a:effectLst/>
          </c:spPr>
          <c:marker>
            <c:symbol val="none"/>
          </c:marker>
          <c:cat>
            <c:numRef>
              <c:f>Sheet1!$E$1:$V$1</c:f>
              <c:numCache>
                <c:formatCode>General</c:formatCode>
                <c:ptCount val="18"/>
                <c:pt idx="0">
                  <c:v>1381</c:v>
                </c:pt>
                <c:pt idx="1">
                  <c:v>1382</c:v>
                </c:pt>
                <c:pt idx="2">
                  <c:v>1383</c:v>
                </c:pt>
                <c:pt idx="3">
                  <c:v>1384</c:v>
                </c:pt>
                <c:pt idx="4">
                  <c:v>1385</c:v>
                </c:pt>
                <c:pt idx="5">
                  <c:v>1386</c:v>
                </c:pt>
                <c:pt idx="6">
                  <c:v>1387</c:v>
                </c:pt>
                <c:pt idx="7">
                  <c:v>1388</c:v>
                </c:pt>
                <c:pt idx="8">
                  <c:v>1389</c:v>
                </c:pt>
                <c:pt idx="9">
                  <c:v>1390</c:v>
                </c:pt>
                <c:pt idx="10">
                  <c:v>1391</c:v>
                </c:pt>
                <c:pt idx="11">
                  <c:v>1392</c:v>
                </c:pt>
                <c:pt idx="12">
                  <c:v>1393</c:v>
                </c:pt>
                <c:pt idx="13">
                  <c:v>1394</c:v>
                </c:pt>
                <c:pt idx="14">
                  <c:v>1395</c:v>
                </c:pt>
                <c:pt idx="15">
                  <c:v>1396</c:v>
                </c:pt>
                <c:pt idx="16">
                  <c:v>1397</c:v>
                </c:pt>
                <c:pt idx="17">
                  <c:v>1398</c:v>
                </c:pt>
              </c:numCache>
            </c:numRef>
          </c:cat>
          <c:val>
            <c:numRef>
              <c:f>Sheet1!$E$2:$V$2</c:f>
              <c:numCache>
                <c:formatCode>0.00</c:formatCode>
                <c:ptCount val="18"/>
                <c:pt idx="0">
                  <c:v>0.53248616289002504</c:v>
                </c:pt>
                <c:pt idx="1">
                  <c:v>0.57124095831551602</c:v>
                </c:pt>
                <c:pt idx="2">
                  <c:v>0.58649377420288795</c:v>
                </c:pt>
                <c:pt idx="3">
                  <c:v>0.59112530663676499</c:v>
                </c:pt>
                <c:pt idx="4">
                  <c:v>0.598345521413157</c:v>
                </c:pt>
                <c:pt idx="5">
                  <c:v>0.57223569014953402</c:v>
                </c:pt>
                <c:pt idx="6">
                  <c:v>0.55932882792225203</c:v>
                </c:pt>
                <c:pt idx="7">
                  <c:v>0.56372988368156196</c:v>
                </c:pt>
                <c:pt idx="8">
                  <c:v>0.50355810840661896</c:v>
                </c:pt>
                <c:pt idx="9">
                  <c:v>0.51826909974103097</c:v>
                </c:pt>
                <c:pt idx="10">
                  <c:v>0.50590957631720601</c:v>
                </c:pt>
                <c:pt idx="11">
                  <c:v>0.51128487222636299</c:v>
                </c:pt>
                <c:pt idx="12">
                  <c:v>0.52452530602767899</c:v>
                </c:pt>
                <c:pt idx="13">
                  <c:v>0.49922722366976402</c:v>
                </c:pt>
                <c:pt idx="14">
                  <c:v>0.48450012205300502</c:v>
                </c:pt>
                <c:pt idx="15">
                  <c:v>0.65693537881336195</c:v>
                </c:pt>
                <c:pt idx="16">
                  <c:v>0.74550953564581701</c:v>
                </c:pt>
                <c:pt idx="17">
                  <c:v>0.74457277611589401</c:v>
                </c:pt>
              </c:numCache>
            </c:numRef>
          </c:val>
          <c:smooth val="0"/>
          <c:extLst>
            <c:ext xmlns:c16="http://schemas.microsoft.com/office/drawing/2014/chart" uri="{C3380CC4-5D6E-409C-BE32-E72D297353CC}">
              <c16:uniqueId val="{00000000-CF1B-4E2C-9F1D-8639FC22E8D4}"/>
            </c:ext>
          </c:extLst>
        </c:ser>
        <c:ser>
          <c:idx val="2"/>
          <c:order val="1"/>
          <c:tx>
            <c:strRef>
              <c:f>Sheet1!$D$3</c:f>
              <c:strCache>
                <c:ptCount val="1"/>
                <c:pt idx="0">
                  <c:v>تولیدسایر فراورده های معدنی غیرفلزی طبقه‌بندی نشده درجای دیگر</c:v>
                </c:pt>
              </c:strCache>
            </c:strRef>
          </c:tx>
          <c:spPr>
            <a:ln w="28575" cap="rnd">
              <a:solidFill>
                <a:schemeClr val="accent3"/>
              </a:solidFill>
              <a:round/>
            </a:ln>
            <a:effectLst/>
          </c:spPr>
          <c:marker>
            <c:symbol val="none"/>
          </c:marker>
          <c:cat>
            <c:numRef>
              <c:f>Sheet1!$E$1:$V$1</c:f>
              <c:numCache>
                <c:formatCode>General</c:formatCode>
                <c:ptCount val="18"/>
                <c:pt idx="0">
                  <c:v>1381</c:v>
                </c:pt>
                <c:pt idx="1">
                  <c:v>1382</c:v>
                </c:pt>
                <c:pt idx="2">
                  <c:v>1383</c:v>
                </c:pt>
                <c:pt idx="3">
                  <c:v>1384</c:v>
                </c:pt>
                <c:pt idx="4">
                  <c:v>1385</c:v>
                </c:pt>
                <c:pt idx="5">
                  <c:v>1386</c:v>
                </c:pt>
                <c:pt idx="6">
                  <c:v>1387</c:v>
                </c:pt>
                <c:pt idx="7">
                  <c:v>1388</c:v>
                </c:pt>
                <c:pt idx="8">
                  <c:v>1389</c:v>
                </c:pt>
                <c:pt idx="9">
                  <c:v>1390</c:v>
                </c:pt>
                <c:pt idx="10">
                  <c:v>1391</c:v>
                </c:pt>
                <c:pt idx="11">
                  <c:v>1392</c:v>
                </c:pt>
                <c:pt idx="12">
                  <c:v>1393</c:v>
                </c:pt>
                <c:pt idx="13">
                  <c:v>1394</c:v>
                </c:pt>
                <c:pt idx="14">
                  <c:v>1395</c:v>
                </c:pt>
                <c:pt idx="15">
                  <c:v>1396</c:v>
                </c:pt>
                <c:pt idx="16">
                  <c:v>1397</c:v>
                </c:pt>
                <c:pt idx="17">
                  <c:v>1398</c:v>
                </c:pt>
              </c:numCache>
            </c:numRef>
          </c:cat>
          <c:val>
            <c:numRef>
              <c:f>Sheet1!$E$3:$V$3</c:f>
              <c:numCache>
                <c:formatCode>0.00</c:formatCode>
                <c:ptCount val="18"/>
                <c:pt idx="0">
                  <c:v>0.47993738564601301</c:v>
                </c:pt>
                <c:pt idx="1">
                  <c:v>0.52353456486255701</c:v>
                </c:pt>
                <c:pt idx="2">
                  <c:v>0.54886478501879699</c:v>
                </c:pt>
                <c:pt idx="3">
                  <c:v>0.507632285548966</c:v>
                </c:pt>
                <c:pt idx="4">
                  <c:v>0.51139526381150202</c:v>
                </c:pt>
                <c:pt idx="5">
                  <c:v>0.60583497064825798</c:v>
                </c:pt>
                <c:pt idx="6">
                  <c:v>0.61971399912282199</c:v>
                </c:pt>
                <c:pt idx="7">
                  <c:v>0.66259199677943303</c:v>
                </c:pt>
                <c:pt idx="8">
                  <c:v>0.58243291226556004</c:v>
                </c:pt>
                <c:pt idx="9">
                  <c:v>0.53740285525064602</c:v>
                </c:pt>
                <c:pt idx="10">
                  <c:v>0.56074887425170505</c:v>
                </c:pt>
                <c:pt idx="11">
                  <c:v>0.55041346984758899</c:v>
                </c:pt>
                <c:pt idx="12">
                  <c:v>0.56306885697049303</c:v>
                </c:pt>
                <c:pt idx="13">
                  <c:v>0.50909623717151098</c:v>
                </c:pt>
                <c:pt idx="14">
                  <c:v>0.60991926702742705</c:v>
                </c:pt>
                <c:pt idx="15">
                  <c:v>0.61240042312968901</c:v>
                </c:pt>
                <c:pt idx="16">
                  <c:v>0.64344423717223898</c:v>
                </c:pt>
                <c:pt idx="17">
                  <c:v>0.51004049959711795</c:v>
                </c:pt>
              </c:numCache>
            </c:numRef>
          </c:val>
          <c:smooth val="0"/>
          <c:extLst>
            <c:ext xmlns:c16="http://schemas.microsoft.com/office/drawing/2014/chart" uri="{C3380CC4-5D6E-409C-BE32-E72D297353CC}">
              <c16:uniqueId val="{00000001-CF1B-4E2C-9F1D-8639FC22E8D4}"/>
            </c:ext>
          </c:extLst>
        </c:ser>
        <c:ser>
          <c:idx val="3"/>
          <c:order val="2"/>
          <c:tx>
            <c:strRef>
              <c:f>Sheet1!$D$4</c:f>
              <c:strCache>
                <c:ptCount val="1"/>
                <c:pt idx="0">
                  <c:v>تولید کالاها ازبتون وسیمان وگچ</c:v>
                </c:pt>
              </c:strCache>
            </c:strRef>
          </c:tx>
          <c:spPr>
            <a:ln w="28575" cap="rnd">
              <a:solidFill>
                <a:schemeClr val="accent4"/>
              </a:solidFill>
              <a:round/>
            </a:ln>
            <a:effectLst/>
          </c:spPr>
          <c:marker>
            <c:symbol val="none"/>
          </c:marker>
          <c:cat>
            <c:numRef>
              <c:f>Sheet1!$E$1:$V$1</c:f>
              <c:numCache>
                <c:formatCode>General</c:formatCode>
                <c:ptCount val="18"/>
                <c:pt idx="0">
                  <c:v>1381</c:v>
                </c:pt>
                <c:pt idx="1">
                  <c:v>1382</c:v>
                </c:pt>
                <c:pt idx="2">
                  <c:v>1383</c:v>
                </c:pt>
                <c:pt idx="3">
                  <c:v>1384</c:v>
                </c:pt>
                <c:pt idx="4">
                  <c:v>1385</c:v>
                </c:pt>
                <c:pt idx="5">
                  <c:v>1386</c:v>
                </c:pt>
                <c:pt idx="6">
                  <c:v>1387</c:v>
                </c:pt>
                <c:pt idx="7">
                  <c:v>1388</c:v>
                </c:pt>
                <c:pt idx="8">
                  <c:v>1389</c:v>
                </c:pt>
                <c:pt idx="9">
                  <c:v>1390</c:v>
                </c:pt>
                <c:pt idx="10">
                  <c:v>1391</c:v>
                </c:pt>
                <c:pt idx="11">
                  <c:v>1392</c:v>
                </c:pt>
                <c:pt idx="12">
                  <c:v>1393</c:v>
                </c:pt>
                <c:pt idx="13">
                  <c:v>1394</c:v>
                </c:pt>
                <c:pt idx="14">
                  <c:v>1395</c:v>
                </c:pt>
                <c:pt idx="15">
                  <c:v>1396</c:v>
                </c:pt>
                <c:pt idx="16">
                  <c:v>1397</c:v>
                </c:pt>
                <c:pt idx="17">
                  <c:v>1398</c:v>
                </c:pt>
              </c:numCache>
            </c:numRef>
          </c:cat>
          <c:val>
            <c:numRef>
              <c:f>Sheet1!$E$4:$V$4</c:f>
              <c:numCache>
                <c:formatCode>0.00</c:formatCode>
                <c:ptCount val="18"/>
                <c:pt idx="0">
                  <c:v>0.56557659263150795</c:v>
                </c:pt>
                <c:pt idx="1">
                  <c:v>0.46071938964285297</c:v>
                </c:pt>
                <c:pt idx="2">
                  <c:v>0.535013917375188</c:v>
                </c:pt>
                <c:pt idx="3">
                  <c:v>0.53912375597881801</c:v>
                </c:pt>
                <c:pt idx="4">
                  <c:v>0.59488335954851002</c:v>
                </c:pt>
                <c:pt idx="5">
                  <c:v>0.57669554755173102</c:v>
                </c:pt>
                <c:pt idx="6">
                  <c:v>0.526889309495717</c:v>
                </c:pt>
                <c:pt idx="7">
                  <c:v>0.54175004852449404</c:v>
                </c:pt>
                <c:pt idx="8">
                  <c:v>0.55788278430986804</c:v>
                </c:pt>
                <c:pt idx="9">
                  <c:v>0.57750501360656104</c:v>
                </c:pt>
                <c:pt idx="10">
                  <c:v>0.64512004289075098</c:v>
                </c:pt>
                <c:pt idx="11">
                  <c:v>0.58395032196541197</c:v>
                </c:pt>
                <c:pt idx="12">
                  <c:v>0.58971901258923698</c:v>
                </c:pt>
                <c:pt idx="13">
                  <c:v>0.53122352459275002</c:v>
                </c:pt>
                <c:pt idx="14">
                  <c:v>0.572131339021555</c:v>
                </c:pt>
                <c:pt idx="15">
                  <c:v>0.56972467188345799</c:v>
                </c:pt>
                <c:pt idx="16">
                  <c:v>0.56015473123408399</c:v>
                </c:pt>
                <c:pt idx="17">
                  <c:v>0.44696297704431798</c:v>
                </c:pt>
              </c:numCache>
            </c:numRef>
          </c:val>
          <c:smooth val="0"/>
          <c:extLst>
            <c:ext xmlns:c16="http://schemas.microsoft.com/office/drawing/2014/chart" uri="{C3380CC4-5D6E-409C-BE32-E72D297353CC}">
              <c16:uniqueId val="{00000002-CF1B-4E2C-9F1D-8639FC22E8D4}"/>
            </c:ext>
          </c:extLst>
        </c:ser>
        <c:ser>
          <c:idx val="4"/>
          <c:order val="3"/>
          <c:tx>
            <c:strRef>
              <c:f>Sheet1!$D$5</c:f>
              <c:strCache>
                <c:ptCount val="1"/>
                <c:pt idx="0">
                  <c:v>تولیدمواد ساختمانی از خاک رس</c:v>
                </c:pt>
              </c:strCache>
            </c:strRef>
          </c:tx>
          <c:spPr>
            <a:ln w="28575" cap="rnd">
              <a:solidFill>
                <a:schemeClr val="accent5"/>
              </a:solidFill>
              <a:round/>
            </a:ln>
            <a:effectLst/>
          </c:spPr>
          <c:marker>
            <c:symbol val="none"/>
          </c:marker>
          <c:cat>
            <c:numRef>
              <c:f>Sheet1!$E$1:$V$1</c:f>
              <c:numCache>
                <c:formatCode>General</c:formatCode>
                <c:ptCount val="18"/>
                <c:pt idx="0">
                  <c:v>1381</c:v>
                </c:pt>
                <c:pt idx="1">
                  <c:v>1382</c:v>
                </c:pt>
                <c:pt idx="2">
                  <c:v>1383</c:v>
                </c:pt>
                <c:pt idx="3">
                  <c:v>1384</c:v>
                </c:pt>
                <c:pt idx="4">
                  <c:v>1385</c:v>
                </c:pt>
                <c:pt idx="5">
                  <c:v>1386</c:v>
                </c:pt>
                <c:pt idx="6">
                  <c:v>1387</c:v>
                </c:pt>
                <c:pt idx="7">
                  <c:v>1388</c:v>
                </c:pt>
                <c:pt idx="8">
                  <c:v>1389</c:v>
                </c:pt>
                <c:pt idx="9">
                  <c:v>1390</c:v>
                </c:pt>
                <c:pt idx="10">
                  <c:v>1391</c:v>
                </c:pt>
                <c:pt idx="11">
                  <c:v>1392</c:v>
                </c:pt>
                <c:pt idx="12">
                  <c:v>1393</c:v>
                </c:pt>
                <c:pt idx="13">
                  <c:v>1394</c:v>
                </c:pt>
                <c:pt idx="14">
                  <c:v>1395</c:v>
                </c:pt>
                <c:pt idx="15">
                  <c:v>1396</c:v>
                </c:pt>
                <c:pt idx="16">
                  <c:v>1397</c:v>
                </c:pt>
                <c:pt idx="17">
                  <c:v>1398</c:v>
                </c:pt>
              </c:numCache>
            </c:numRef>
          </c:cat>
          <c:val>
            <c:numRef>
              <c:f>Sheet1!$E$5:$V$5</c:f>
              <c:numCache>
                <c:formatCode>0.00</c:formatCode>
                <c:ptCount val="18"/>
                <c:pt idx="0">
                  <c:v>0.52368014361714499</c:v>
                </c:pt>
                <c:pt idx="1">
                  <c:v>0.50931471829575903</c:v>
                </c:pt>
                <c:pt idx="2">
                  <c:v>0.49162449810681602</c:v>
                </c:pt>
                <c:pt idx="3">
                  <c:v>0.48882797108598602</c:v>
                </c:pt>
                <c:pt idx="4">
                  <c:v>0.51233163589673003</c:v>
                </c:pt>
                <c:pt idx="5">
                  <c:v>0.49383160386722003</c:v>
                </c:pt>
                <c:pt idx="6">
                  <c:v>0.48384858775154499</c:v>
                </c:pt>
                <c:pt idx="7">
                  <c:v>0.490957433963011</c:v>
                </c:pt>
                <c:pt idx="8">
                  <c:v>0.55738732649715905</c:v>
                </c:pt>
                <c:pt idx="9">
                  <c:v>0.53610110279618295</c:v>
                </c:pt>
                <c:pt idx="10">
                  <c:v>0.54643446332119505</c:v>
                </c:pt>
                <c:pt idx="11">
                  <c:v>0.53711548981577395</c:v>
                </c:pt>
                <c:pt idx="12">
                  <c:v>0.57581099210511</c:v>
                </c:pt>
                <c:pt idx="13">
                  <c:v>0.58221348844829501</c:v>
                </c:pt>
                <c:pt idx="14">
                  <c:v>0.56097523387010795</c:v>
                </c:pt>
                <c:pt idx="15">
                  <c:v>0.46493943235546198</c:v>
                </c:pt>
                <c:pt idx="16">
                  <c:v>0.52341391855789199</c:v>
                </c:pt>
                <c:pt idx="17">
                  <c:v>0.497831276528172</c:v>
                </c:pt>
              </c:numCache>
            </c:numRef>
          </c:val>
          <c:smooth val="0"/>
          <c:extLst>
            <c:ext xmlns:c16="http://schemas.microsoft.com/office/drawing/2014/chart" uri="{C3380CC4-5D6E-409C-BE32-E72D297353CC}">
              <c16:uniqueId val="{00000003-CF1B-4E2C-9F1D-8639FC22E8D4}"/>
            </c:ext>
          </c:extLst>
        </c:ser>
        <c:ser>
          <c:idx val="5"/>
          <c:order val="4"/>
          <c:tx>
            <c:strRef>
              <c:f>Sheet1!$D$6</c:f>
              <c:strCache>
                <c:ptCount val="1"/>
                <c:pt idx="0">
                  <c:v>تولید فلزهای پایه گرانبها وسایرفلزهای غیرآهنی</c:v>
                </c:pt>
              </c:strCache>
            </c:strRef>
          </c:tx>
          <c:spPr>
            <a:ln w="28575" cap="rnd">
              <a:solidFill>
                <a:schemeClr val="accent6"/>
              </a:solidFill>
              <a:round/>
            </a:ln>
            <a:effectLst/>
          </c:spPr>
          <c:marker>
            <c:symbol val="none"/>
          </c:marker>
          <c:cat>
            <c:numRef>
              <c:f>Sheet1!$E$1:$V$1</c:f>
              <c:numCache>
                <c:formatCode>General</c:formatCode>
                <c:ptCount val="18"/>
                <c:pt idx="0">
                  <c:v>1381</c:v>
                </c:pt>
                <c:pt idx="1">
                  <c:v>1382</c:v>
                </c:pt>
                <c:pt idx="2">
                  <c:v>1383</c:v>
                </c:pt>
                <c:pt idx="3">
                  <c:v>1384</c:v>
                </c:pt>
                <c:pt idx="4">
                  <c:v>1385</c:v>
                </c:pt>
                <c:pt idx="5">
                  <c:v>1386</c:v>
                </c:pt>
                <c:pt idx="6">
                  <c:v>1387</c:v>
                </c:pt>
                <c:pt idx="7">
                  <c:v>1388</c:v>
                </c:pt>
                <c:pt idx="8">
                  <c:v>1389</c:v>
                </c:pt>
                <c:pt idx="9">
                  <c:v>1390</c:v>
                </c:pt>
                <c:pt idx="10">
                  <c:v>1391</c:v>
                </c:pt>
                <c:pt idx="11">
                  <c:v>1392</c:v>
                </c:pt>
                <c:pt idx="12">
                  <c:v>1393</c:v>
                </c:pt>
                <c:pt idx="13">
                  <c:v>1394</c:v>
                </c:pt>
                <c:pt idx="14">
                  <c:v>1395</c:v>
                </c:pt>
                <c:pt idx="15">
                  <c:v>1396</c:v>
                </c:pt>
                <c:pt idx="16">
                  <c:v>1397</c:v>
                </c:pt>
                <c:pt idx="17">
                  <c:v>1398</c:v>
                </c:pt>
              </c:numCache>
            </c:numRef>
          </c:cat>
          <c:val>
            <c:numRef>
              <c:f>Sheet1!$E$6:$V$6</c:f>
              <c:numCache>
                <c:formatCode>0.00</c:formatCode>
                <c:ptCount val="18"/>
                <c:pt idx="0">
                  <c:v>0.30044193934107</c:v>
                </c:pt>
                <c:pt idx="1">
                  <c:v>0.31499556897012798</c:v>
                </c:pt>
                <c:pt idx="2">
                  <c:v>0.34327478123319199</c:v>
                </c:pt>
                <c:pt idx="3">
                  <c:v>0.41368656381409302</c:v>
                </c:pt>
                <c:pt idx="4">
                  <c:v>0.53818719678503002</c:v>
                </c:pt>
                <c:pt idx="5">
                  <c:v>0.55173417010324599</c:v>
                </c:pt>
                <c:pt idx="6">
                  <c:v>0.63509154284295699</c:v>
                </c:pt>
                <c:pt idx="7">
                  <c:v>0.64363890116919897</c:v>
                </c:pt>
                <c:pt idx="8">
                  <c:v>0.73933391536233095</c:v>
                </c:pt>
                <c:pt idx="9">
                  <c:v>0.74068778072543695</c:v>
                </c:pt>
                <c:pt idx="10">
                  <c:v>0.68828799208751601</c:v>
                </c:pt>
                <c:pt idx="11">
                  <c:v>0.70843831001177304</c:v>
                </c:pt>
                <c:pt idx="12">
                  <c:v>0.74533918591239101</c:v>
                </c:pt>
                <c:pt idx="13">
                  <c:v>0.38601377031969802</c:v>
                </c:pt>
                <c:pt idx="14">
                  <c:v>0.450982043467825</c:v>
                </c:pt>
                <c:pt idx="15">
                  <c:v>0.305079876842138</c:v>
                </c:pt>
                <c:pt idx="16">
                  <c:v>0.36940430621668502</c:v>
                </c:pt>
                <c:pt idx="17">
                  <c:v>0.43144569760273299</c:v>
                </c:pt>
              </c:numCache>
            </c:numRef>
          </c:val>
          <c:smooth val="0"/>
          <c:extLst>
            <c:ext xmlns:c16="http://schemas.microsoft.com/office/drawing/2014/chart" uri="{C3380CC4-5D6E-409C-BE32-E72D297353CC}">
              <c16:uniqueId val="{00000004-CF1B-4E2C-9F1D-8639FC22E8D4}"/>
            </c:ext>
          </c:extLst>
        </c:ser>
        <c:dLbls>
          <c:showLegendKey val="0"/>
          <c:showVal val="0"/>
          <c:showCatName val="0"/>
          <c:showSerName val="0"/>
          <c:showPercent val="0"/>
          <c:showBubbleSize val="0"/>
        </c:dLbls>
        <c:smooth val="0"/>
        <c:axId val="1465897600"/>
        <c:axId val="1465905280"/>
      </c:lineChart>
      <c:catAx>
        <c:axId val="1465897600"/>
        <c:scaling>
          <c:orientation val="minMax"/>
        </c:scaling>
        <c:delete val="0"/>
        <c:axPos val="b"/>
        <c:numFmt formatCode="@"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a-IR"/>
          </a:p>
        </c:txPr>
        <c:crossAx val="1465905280"/>
        <c:crosses val="autoZero"/>
        <c:auto val="1"/>
        <c:lblAlgn val="ctr"/>
        <c:lblOffset val="100"/>
        <c:noMultiLvlLbl val="0"/>
      </c:catAx>
      <c:valAx>
        <c:axId val="1465905280"/>
        <c:scaling>
          <c:orientation val="minMax"/>
          <c:min val="0.2"/>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a-IR"/>
          </a:p>
        </c:txPr>
        <c:crossAx val="1465897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a-IR"/>
        </a:p>
      </c:txPr>
    </c:legend>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a-IR"/>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GINI_s!$B$2:$B$32</cx:f>
        <cx:lvl ptCount="31">
          <cx:pt idx="0">مرکزی</cx:pt>
          <cx:pt idx="1">گیلان</cx:pt>
          <cx:pt idx="2">مازندران</cx:pt>
          <cx:pt idx="3">آذربایجان شرقی</cx:pt>
          <cx:pt idx="4">آذربایجان غربی</cx:pt>
          <cx:pt idx="5">کرمانشاه</cx:pt>
          <cx:pt idx="6">خوزستان</cx:pt>
          <cx:pt idx="7">فارس</cx:pt>
          <cx:pt idx="8">کرمان</cx:pt>
          <cx:pt idx="9">خراسان رضوی</cx:pt>
          <cx:pt idx="10">اصفهان</cx:pt>
          <cx:pt idx="11">سیستان و بلوچستان</cx:pt>
          <cx:pt idx="12">کردستان</cx:pt>
          <cx:pt idx="13">همدان</cx:pt>
          <cx:pt idx="14">چهارمحال و بختیاری</cx:pt>
          <cx:pt idx="15">لرستان</cx:pt>
          <cx:pt idx="16">ایلام</cx:pt>
          <cx:pt idx="17">کهگیلویه و بویراحمد</cx:pt>
          <cx:pt idx="18">بوشهر</cx:pt>
          <cx:pt idx="19">زنجان</cx:pt>
          <cx:pt idx="20">سمنان</cx:pt>
          <cx:pt idx="21">یزد</cx:pt>
          <cx:pt idx="22">هرمزگان</cx:pt>
          <cx:pt idx="23">تهران</cx:pt>
          <cx:pt idx="24">اردبیل</cx:pt>
          <cx:pt idx="25">قم</cx:pt>
          <cx:pt idx="26">قزوین</cx:pt>
          <cx:pt idx="27">گلستان</cx:pt>
          <cx:pt idx="28">خراسان شمالی</cx:pt>
          <cx:pt idx="29">خراسان جنوبی</cx:pt>
          <cx:pt idx="30">البرز</cx:pt>
        </cx:lvl>
      </cx:strDim>
      <cx:numDim type="val">
        <cx:f>GINI_s!$W$2:$W$32</cx:f>
        <cx:lvl ptCount="31" formatCode="0.00">
          <cx:pt idx="0">0.104421353327229</cx:pt>
          <cx:pt idx="1">0.11742957367819799</cx:pt>
          <cx:pt idx="2">0.122958096428672</cx:pt>
          <cx:pt idx="3">0.170526620971612</cx:pt>
          <cx:pt idx="4">0.080938136126403701</cx:pt>
          <cx:pt idx="5">0.048073592239560203</cx:pt>
          <cx:pt idx="6">0.087553680004186105</cx:pt>
          <cx:pt idx="7">0.127186668667569</cx:pt>
          <cx:pt idx="8">0.041798573051305903</cx:pt>
          <cx:pt idx="9">0.167564621944787</cx:pt>
          <cx:pt idx="10">0.21055917197791599</cx:pt>
          <cx:pt idx="11">0.0197017852756225</cx:pt>
          <cx:pt idx="12">0.032461128321693601</cx:pt>
          <cx:pt idx="13">0.099194078440202602</cx:pt>
          <cx:pt idx="14">0.045495906488510998</cx:pt>
          <cx:pt idx="15">0.061640526304482399</cx:pt>
          <cx:pt idx="16">0.021981545614810999</cx:pt>
          <cx:pt idx="17">0.016484276892246401</cx:pt>
          <cx:pt idx="18">0.021067010497453999</cx:pt>
          <cx:pt idx="19">0.071424235785694304</cx:pt>
          <cx:pt idx="20">0.095618649435472505</cx:pt>
          <cx:pt idx="21">0.077432883978015996</cx:pt>
          <cx:pt idx="22">0.0235858994995762</cx:pt>
          <cx:pt idx="23">0.29804462213891297</cx:pt>
          <cx:pt idx="24">0.052300898221484302</cx:pt>
          <cx:pt idx="25">0.076950249664719098</cx:pt>
          <cx:pt idx="26">0.14909430405249099</cx:pt>
          <cx:pt idx="27">0.050009826446110899</cx:pt>
          <cx:pt idx="28">0.035212425277905697</cx:pt>
          <cx:pt idx="29">0.0298981492026574</cx:pt>
          <cx:pt idx="30">0.103155460840353</cx:pt>
        </cx:lvl>
      </cx:numDim>
    </cx:data>
    <cx:data id="1">
      <cx:strDim type="cat">
        <cx:f>GINI_s!$B$2:$B$32</cx:f>
        <cx:lvl ptCount="31">
          <cx:pt idx="0">مرکزی</cx:pt>
          <cx:pt idx="1">گیلان</cx:pt>
          <cx:pt idx="2">مازندران</cx:pt>
          <cx:pt idx="3">آذربایجان شرقی</cx:pt>
          <cx:pt idx="4">آذربایجان غربی</cx:pt>
          <cx:pt idx="5">کرمانشاه</cx:pt>
          <cx:pt idx="6">خوزستان</cx:pt>
          <cx:pt idx="7">فارس</cx:pt>
          <cx:pt idx="8">کرمان</cx:pt>
          <cx:pt idx="9">خراسان رضوی</cx:pt>
          <cx:pt idx="10">اصفهان</cx:pt>
          <cx:pt idx="11">سیستان و بلوچستان</cx:pt>
          <cx:pt idx="12">کردستان</cx:pt>
          <cx:pt idx="13">همدان</cx:pt>
          <cx:pt idx="14">چهارمحال و بختیاری</cx:pt>
          <cx:pt idx="15">لرستان</cx:pt>
          <cx:pt idx="16">ایلام</cx:pt>
          <cx:pt idx="17">کهگیلویه و بویراحمد</cx:pt>
          <cx:pt idx="18">بوشهر</cx:pt>
          <cx:pt idx="19">زنجان</cx:pt>
          <cx:pt idx="20">سمنان</cx:pt>
          <cx:pt idx="21">یزد</cx:pt>
          <cx:pt idx="22">هرمزگان</cx:pt>
          <cx:pt idx="23">تهران</cx:pt>
          <cx:pt idx="24">اردبیل</cx:pt>
          <cx:pt idx="25">قم</cx:pt>
          <cx:pt idx="26">قزوین</cx:pt>
          <cx:pt idx="27">گلستان</cx:pt>
          <cx:pt idx="28">خراسان شمالی</cx:pt>
          <cx:pt idx="29">خراسان جنوبی</cx:pt>
          <cx:pt idx="30">البرز</cx:pt>
        </cx:lvl>
      </cx:strDim>
      <cx:numDim type="val">
        <cx:f>GINI_s!$T$2:$T$32</cx:f>
        <cx:lvl ptCount="31" formatCode="0.00">
          <cx:pt idx="0">0.147625157100881</cx:pt>
          <cx:pt idx="1">0.11742957367819799</cx:pt>
          <cx:pt idx="2">0.174559898375307</cx:pt>
          <cx:pt idx="3">0.22388650031764901</cx:pt>
          <cx:pt idx="4">0.101072570821255</cx:pt>
          <cx:pt idx="5">0.076315348928821206</cx:pt>
          <cx:pt idx="6">0.121467851164183</cx:pt>
          <cx:pt idx="7">0.16798450289074501</cx:pt>
          <cx:pt idx="8">0.123616112212366</cx:pt>
          <cx:pt idx="9">0.20307201751368301</cx:pt>
          <cx:pt idx="10">0.29245386850516802</cx:pt>
          <cx:pt idx="11">0.047010745527216298</cx:pt>
          <cx:pt idx="12">0.074036940057362693</cx:pt>
          <cx:pt idx="13">0.10374815273566999</cx:pt>
          <cx:pt idx="14">0.074014965256976595</cx:pt>
          <cx:pt idx="15">0.073852155664249394</cx:pt>
          <cx:pt idx="16">0.021981545614810999</cx:pt>
          <cx:pt idx="17">0.036580701160192498</cx:pt>
          <cx:pt idx="18">0.034958439537961697</cx:pt>
          <cx:pt idx="19">0.087855507355723797</cx:pt>
          <cx:pt idx="20">0.15089211574980699</cx:pt>
          <cx:pt idx="21">0.15765151142452799</cx:pt>
          <cx:pt idx="22">0.045553871849470802</cx:pt>
          <cx:pt idx="23">0.38027612135488198</cx:pt>
          <cx:pt idx="24">0.080502396379074401</cx:pt>
          <cx:pt idx="25">0.116591241648435</cx:pt>
          <cx:pt idx="26">0.16845619287547201</cx:pt>
          <cx:pt idx="27">0.079139477054719298</cx:pt>
          <cx:pt idx="28">0.055863560711849003</cx:pt>
          <cx:pt idx="29">0.051135540013248403</cx:pt>
          <cx:pt idx="30">0.23448804789719399</cx:pt>
        </cx:lvl>
      </cx:numDim>
    </cx:data>
    <cx:data id="2">
      <cx:strDim type="cat">
        <cx:f>GINI_s!$B$2:$B$32</cx:f>
        <cx:lvl ptCount="31">
          <cx:pt idx="0">مرکزی</cx:pt>
          <cx:pt idx="1">گیلان</cx:pt>
          <cx:pt idx="2">مازندران</cx:pt>
          <cx:pt idx="3">آذربایجان شرقی</cx:pt>
          <cx:pt idx="4">آذربایجان غربی</cx:pt>
          <cx:pt idx="5">کرمانشاه</cx:pt>
          <cx:pt idx="6">خوزستان</cx:pt>
          <cx:pt idx="7">فارس</cx:pt>
          <cx:pt idx="8">کرمان</cx:pt>
          <cx:pt idx="9">خراسان رضوی</cx:pt>
          <cx:pt idx="10">اصفهان</cx:pt>
          <cx:pt idx="11">سیستان و بلوچستان</cx:pt>
          <cx:pt idx="12">کردستان</cx:pt>
          <cx:pt idx="13">همدان</cx:pt>
          <cx:pt idx="14">چهارمحال و بختیاری</cx:pt>
          <cx:pt idx="15">لرستان</cx:pt>
          <cx:pt idx="16">ایلام</cx:pt>
          <cx:pt idx="17">کهگیلویه و بویراحمد</cx:pt>
          <cx:pt idx="18">بوشهر</cx:pt>
          <cx:pt idx="19">زنجان</cx:pt>
          <cx:pt idx="20">سمنان</cx:pt>
          <cx:pt idx="21">یزد</cx:pt>
          <cx:pt idx="22">هرمزگان</cx:pt>
          <cx:pt idx="23">تهران</cx:pt>
          <cx:pt idx="24">اردبیل</cx:pt>
          <cx:pt idx="25">قم</cx:pt>
          <cx:pt idx="26">قزوین</cx:pt>
          <cx:pt idx="27">گلستان</cx:pt>
          <cx:pt idx="28">خراسان شمالی</cx:pt>
          <cx:pt idx="29">خراسان جنوبی</cx:pt>
          <cx:pt idx="30">البرز</cx:pt>
        </cx:lvl>
      </cx:strDim>
      <cx:numDim type="val">
        <cx:f>GINI_s!$Y$2:$Y$32</cx:f>
        <cx:lvl ptCount="31" formatCode="0.00">
          <cx:pt idx="0">0.18454053540388199</cx:pt>
          <cx:pt idx="1">0.18159160243213901</cx:pt>
          <cx:pt idx="2">0.19716393304494501</cx:pt>
          <cx:pt idx="3">0.24807748617845901</cx:pt>
          <cx:pt idx="4">0.11467947754694</cx:pt>
          <cx:pt idx="5">0.103449496615903</cx:pt>
          <cx:pt idx="6">0.14445736472835399</cx:pt>
          <cx:pt idx="7">0.190139598118193</cx:pt>
          <cx:pt idx="8">0.123616112212366</cx:pt>
          <cx:pt idx="9">0.21850143675179901</cx:pt>
          <cx:pt idx="10">0.30286652748238202</cx:pt>
          <cx:pt idx="11">0.0574013295911436</cx:pt>
          <cx:pt idx="12">0.091555802649259402</cx:pt>
          <cx:pt idx="13">0.12936549986717399</cx:pt>
          <cx:pt idx="14">0.10186653263975901</cx:pt>
          <cx:pt idx="15">0.0909761898501939</cx:pt>
          <cx:pt idx="16">0.0511381148797731</cx:pt>
          <cx:pt idx="17">0.043136442004513803</cx:pt>
          <cx:pt idx="18">0.057611655172285101</cx:pt>
          <cx:pt idx="19">0.098933497640416895</cx:pt>
          <cx:pt idx="20">0.162105200539401</cx:pt>
          <cx:pt idx="21">0.15765151142452799</cx:pt>
          <cx:pt idx="22">0.057440354558256003</cx:pt>
          <cx:pt idx="23">0.39137392723887499</cx:pt>
          <cx:pt idx="24">0.093318433921651095</cx:pt>
          <cx:pt idx="25">0.13295511334623</cx:pt>
          <cx:pt idx="26">0.237611966251772</cx:pt>
          <cx:pt idx="27">0.093359900477187396</cx:pt>
          <cx:pt idx="28">0.074910906249974096</cx:pt>
          <cx:pt idx="29">0.076370567533401795</cx:pt>
          <cx:pt idx="30">0.30352115759506898</cx:pt>
        </cx:lvl>
      </cx:numDim>
    </cx:data>
  </cx:chartData>
  <cx:chart>
    <cx:plotArea>
      <cx:plotAreaRegion>
        <cx:series layoutId="boxWhisker" uniqueId="{BB58CB74-8C3F-4FBA-AB09-13302A688D9C}">
          <cx:tx>
            <cx:txData>
              <cx:f>GINI_s!$W$1</cx:f>
              <cx:v>min</cx:v>
            </cx:txData>
          </cx:tx>
          <cx:dataId val="0"/>
          <cx:layoutPr>
            <cx:visibility meanLine="0"/>
            <cx:statistics quartileMethod="exclusive"/>
          </cx:layoutPr>
        </cx:series>
        <cx:series layoutId="boxWhisker" uniqueId="{CADCA3CB-0C49-497E-90AE-D39F50254BDB}">
          <cx:tx>
            <cx:txData>
              <cx:f>GINI_s!$T$1</cx:f>
              <cx:v>1398</cx:v>
            </cx:txData>
          </cx:tx>
          <cx:dataId val="1"/>
          <cx:layoutPr>
            <cx:visibility meanLine="0"/>
            <cx:statistics quartileMethod="exclusive"/>
          </cx:layoutPr>
        </cx:series>
        <cx:series layoutId="boxWhisker" uniqueId="{3C595FF8-9E52-430B-ABE1-91B0F1BD08D0}">
          <cx:tx>
            <cx:txData>
              <cx:f>GINI_s!$Y$1</cx:f>
              <cx:v>max</cx:v>
            </cx:txData>
          </cx:tx>
          <cx:dataId val="2"/>
          <cx:layoutPr>
            <cx:visibility meanLine="0"/>
            <cx:statistics quartileMethod="exclusive"/>
          </cx:layoutPr>
        </cx:series>
      </cx:plotAreaRegion>
      <cx:axis id="0">
        <cx:catScaling gapWidth="1.5"/>
        <cx:tickLabels/>
      </cx:axis>
      <cx:axis id="1">
        <cx:valScaling/>
        <cx:majorGridlines/>
        <cx:minorGridlines/>
        <cx:tickLabels/>
      </cx:axis>
    </cx:plotArea>
    <cx:legend pos="t" align="ctr" overlay="0"/>
  </cx:chart>
</cx: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51">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9">
  <cs:axisTitle>
    <cs:lnRef idx="0"/>
    <cs:fillRef idx="0"/>
    <cs:effectRef idx="0"/>
    <cs:fontRef idx="minor">
      <a:schemeClr val="tx1">
        <a:lumMod val="50000"/>
        <a:lumOff val="50000"/>
      </a:schemeClr>
    </cs:fontRef>
    <cs:defRPr sz="1197"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862"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74">
  <cs:axisTitle>
    <cs:lnRef idx="0"/>
    <cs:fillRef idx="0"/>
    <cs:effectRef idx="0"/>
    <cs:fontRef idx="minor">
      <a:schemeClr val="tx1">
        <a:lumMod val="65000"/>
        <a:lumOff val="35000"/>
      </a:schemeClr>
    </cs:fontRef>
    <cs:defRPr sz="1197"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cs:chartArea>
  <cs:dataLabel>
    <cs:lnRef idx="0"/>
    <cs:fillRef idx="0"/>
    <cs:effectRef idx="0"/>
    <cs:fontRef idx="minor">
      <a:schemeClr val="tx1">
        <a:lumMod val="75000"/>
        <a:lumOff val="25000"/>
      </a:schemeClr>
    </cs:fontRef>
    <cs:defRPr sz="1197"/>
  </cs:dataLabel>
  <cs:dataLabelCallout>
    <cs:lnRef idx="0"/>
    <cs:fillRef idx="0"/>
    <cs:effectRef idx="0"/>
    <cs:fontRef idx="minor">
      <a:schemeClr val="lt1">
        <a:lumMod val="65000"/>
        <a:lumOff val="35000"/>
      </a:schemeClr>
    </cs:fontRef>
    <cs:spPr>
      <a:solidFill>
        <a:schemeClr val="dk1">
          <a:lumMod val="15000"/>
          <a:lumOff val="85000"/>
        </a:schemeClr>
      </a:solidFill>
    </cs:spPr>
    <cs:defRPr sz="1197"/>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dk1"/>
    </cs:fontRef>
    <cs:spPr>
      <a:solidFill>
        <a:schemeClr val="phClr"/>
      </a:solidFill>
      <a:ln>
        <a:solidFill>
          <a:schemeClr val="phClr"/>
        </a:solidFill>
      </a:ln>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lumMod val="60000"/>
        </a:schemeClr>
      </a:solidFill>
    </cs:spPr>
  </cs:dataPointMarker>
  <cs:dataPointMarkerLayout symbol="circle" size="8"/>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2857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25400" cap="flat" cmpd="sng" algn="ctr">
        <a:solidFill>
          <a:schemeClr val="tx1">
            <a:lumMod val="65000"/>
            <a:lumOff val="35000"/>
          </a:schemeClr>
        </a:solidFill>
        <a:round/>
      </a:ln>
    </cs:spPr>
  </cs:hiLoLine>
  <cs:leaderLine>
    <cs:lnRef idx="0"/>
    <cs:fillRef idx="0"/>
    <cs:effectRef idx="0"/>
    <cs:fontRef idx="minor">
      <a:schemeClr val="dk1"/>
    </cs:fontRef>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dk1"/>
    </cs:fontRef>
    <cs:spPr>
      <a:ln w="9525" cap="flat">
        <a:solidFill>
          <a:srgbClr val="D9D9D9"/>
        </a:solidFill>
        <a:round/>
      </a:ln>
    </cs:spPr>
  </cs:seriesLine>
  <cs:title>
    <cs:lnRef idx="0"/>
    <cs:fillRef idx="0"/>
    <cs:effectRef idx="0"/>
    <cs:fontRef idx="major">
      <a:schemeClr val="tx1">
        <a:lumMod val="65000"/>
        <a:lumOff val="35000"/>
      </a:schemeClr>
    </cs:fontRef>
    <cs:defRPr sz="220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28575">
        <a:solidFill>
          <a:schemeClr val="tx1">
            <a:lumMod val="50000"/>
            <a:lumOff val="50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7072"/>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7072"/>
          </a:xfrm>
          <a:prstGeom prst="rect">
            <a:avLst/>
          </a:prstGeom>
        </p:spPr>
        <p:txBody>
          <a:bodyPr vert="horz" lIns="92930" tIns="46465" rIns="92930" bIns="46465" rtlCol="0"/>
          <a:lstStyle>
            <a:lvl1pPr algn="r">
              <a:defRPr sz="1200"/>
            </a:lvl1pPr>
          </a:lstStyle>
          <a:p>
            <a:fld id="{08109EB7-0960-4AAE-9D2C-15ED1EC880DC}" type="datetimeFigureOut">
              <a:rPr lang="en-US" smtClean="0"/>
              <a:t>5/30/2023</a:t>
            </a:fld>
            <a:endParaRPr lang="en-US"/>
          </a:p>
        </p:txBody>
      </p:sp>
      <p:sp>
        <p:nvSpPr>
          <p:cNvPr id="4" name="Slide Image Placeholder 3"/>
          <p:cNvSpPr>
            <a:spLocks noGrp="1" noRot="1" noChangeAspect="1"/>
          </p:cNvSpPr>
          <p:nvPr>
            <p:ph type="sldImg" idx="2"/>
          </p:nvPr>
        </p:nvSpPr>
        <p:spPr>
          <a:xfrm>
            <a:off x="685800" y="1163638"/>
            <a:ext cx="5583238" cy="3141662"/>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80004"/>
            <a:ext cx="5563870" cy="3665458"/>
          </a:xfrm>
          <a:prstGeom prst="rect">
            <a:avLst/>
          </a:prstGeom>
        </p:spPr>
        <p:txBody>
          <a:bodyPr vert="horz" lIns="92930" tIns="46465" rIns="92930" bIns="4646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13763" cy="467071"/>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30"/>
            <a:ext cx="3013763" cy="467071"/>
          </a:xfrm>
          <a:prstGeom prst="rect">
            <a:avLst/>
          </a:prstGeom>
        </p:spPr>
        <p:txBody>
          <a:bodyPr vert="horz" lIns="92930" tIns="46465" rIns="92930" bIns="46465" rtlCol="0" anchor="b"/>
          <a:lstStyle>
            <a:lvl1pPr algn="r">
              <a:defRPr sz="1200"/>
            </a:lvl1pPr>
          </a:lstStyle>
          <a:p>
            <a:fld id="{CEB2F749-3A5C-4446-A8FA-2D9EDB4E04F6}" type="slidenum">
              <a:rPr lang="en-US" smtClean="0"/>
              <a:t>‹#›</a:t>
            </a:fld>
            <a:endParaRPr lang="en-US"/>
          </a:p>
        </p:txBody>
      </p:sp>
    </p:spTree>
    <p:extLst>
      <p:ext uri="{BB962C8B-B14F-4D97-AF65-F5344CB8AC3E}">
        <p14:creationId xmlns:p14="http://schemas.microsoft.com/office/powerpoint/2010/main" val="928863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C7C159-EF2B-4396-B56E-82A4E9DD36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4629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C7C159-EF2B-4396-B56E-82A4E9DD36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4514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C7C159-EF2B-4396-B56E-82A4E9DD36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4717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C7C159-EF2B-4396-B56E-82A4E9DD36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69018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C7C159-EF2B-4396-B56E-82A4E9DD36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64234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6C7C159-EF2B-4396-B56E-82A4E9DD366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975950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A9EE1-9D7A-4C34-AFCB-FADD40C906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08F2D2-31B9-445D-903D-5D142D1021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5C09A54-E2E4-4CF7-9C99-B800ED88B6FE}"/>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5" name="Footer Placeholder 4">
            <a:extLst>
              <a:ext uri="{FF2B5EF4-FFF2-40B4-BE49-F238E27FC236}">
                <a16:creationId xmlns:a16="http://schemas.microsoft.com/office/drawing/2014/main" id="{E9BCFBA8-FA7C-4286-AEF3-8C641D522F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7133C6-8D9B-4025-94A6-445CF25C089D}"/>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7" name="Picture 6">
            <a:extLst>
              <a:ext uri="{FF2B5EF4-FFF2-40B4-BE49-F238E27FC236}">
                <a16:creationId xmlns:a16="http://schemas.microsoft.com/office/drawing/2014/main" id="{4B1EF692-23E4-49F7-C07F-1988E8FDBE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2502" y="38998"/>
            <a:ext cx="1124182" cy="1080000"/>
          </a:xfrm>
          <a:prstGeom prst="rect">
            <a:avLst/>
          </a:prstGeom>
        </p:spPr>
      </p:pic>
      <p:pic>
        <p:nvPicPr>
          <p:cNvPr id="8" name="Picture 7">
            <a:extLst>
              <a:ext uri="{FF2B5EF4-FFF2-40B4-BE49-F238E27FC236}">
                <a16:creationId xmlns:a16="http://schemas.microsoft.com/office/drawing/2014/main" id="{AC9AB147-B217-3E3B-FCC5-5C073A63E455}"/>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16509" y="38998"/>
            <a:ext cx="1063083" cy="875402"/>
          </a:xfrm>
          <a:prstGeom prst="rect">
            <a:avLst/>
          </a:prstGeom>
        </p:spPr>
      </p:pic>
    </p:spTree>
    <p:extLst>
      <p:ext uri="{BB962C8B-B14F-4D97-AF65-F5344CB8AC3E}">
        <p14:creationId xmlns:p14="http://schemas.microsoft.com/office/powerpoint/2010/main" val="1655143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89FD5-C693-4D8F-B299-80A945F58B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D089D3B-463E-4122-9074-D8CC49D553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A1C278-FDC5-4F74-B99A-1292D2F5B81B}"/>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5" name="Footer Placeholder 4">
            <a:extLst>
              <a:ext uri="{FF2B5EF4-FFF2-40B4-BE49-F238E27FC236}">
                <a16:creationId xmlns:a16="http://schemas.microsoft.com/office/drawing/2014/main" id="{F66610C9-6644-4179-B5C6-073D26A801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90C2BF-C4A5-47B4-96C2-9A3CFBBBADBB}"/>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11" name="Picture 10">
            <a:extLst>
              <a:ext uri="{FF2B5EF4-FFF2-40B4-BE49-F238E27FC236}">
                <a16:creationId xmlns:a16="http://schemas.microsoft.com/office/drawing/2014/main" id="{63E1B2F3-8BE6-7F67-7760-B83B2192DDC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2502" y="38998"/>
            <a:ext cx="1124182" cy="1080000"/>
          </a:xfrm>
          <a:prstGeom prst="rect">
            <a:avLst/>
          </a:prstGeom>
        </p:spPr>
      </p:pic>
      <p:pic>
        <p:nvPicPr>
          <p:cNvPr id="12" name="Picture 11">
            <a:extLst>
              <a:ext uri="{FF2B5EF4-FFF2-40B4-BE49-F238E27FC236}">
                <a16:creationId xmlns:a16="http://schemas.microsoft.com/office/drawing/2014/main" id="{0593E338-FD40-F00D-1A6C-CF577DA1C007}"/>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16509" y="38998"/>
            <a:ext cx="1063083" cy="875402"/>
          </a:xfrm>
          <a:prstGeom prst="rect">
            <a:avLst/>
          </a:prstGeom>
        </p:spPr>
      </p:pic>
    </p:spTree>
    <p:extLst>
      <p:ext uri="{BB962C8B-B14F-4D97-AF65-F5344CB8AC3E}">
        <p14:creationId xmlns:p14="http://schemas.microsoft.com/office/powerpoint/2010/main" val="2256775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7D744D-346B-4495-8F96-26FE345028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693CBA-70A3-43D4-8636-723262B369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D27A52-23DC-4E69-8055-3137710949AF}"/>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5" name="Footer Placeholder 4">
            <a:extLst>
              <a:ext uri="{FF2B5EF4-FFF2-40B4-BE49-F238E27FC236}">
                <a16:creationId xmlns:a16="http://schemas.microsoft.com/office/drawing/2014/main" id="{15D52FF8-B374-4D92-81D0-F241968F92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A90B22-2764-4769-9DFB-61AFBE1072FE}"/>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7" name="Picture 6">
            <a:extLst>
              <a:ext uri="{FF2B5EF4-FFF2-40B4-BE49-F238E27FC236}">
                <a16:creationId xmlns:a16="http://schemas.microsoft.com/office/drawing/2014/main" id="{EDDDB4BF-7A54-6117-3FDC-479D92977F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2502" y="38998"/>
            <a:ext cx="1124182" cy="1080000"/>
          </a:xfrm>
          <a:prstGeom prst="rect">
            <a:avLst/>
          </a:prstGeom>
        </p:spPr>
      </p:pic>
      <p:pic>
        <p:nvPicPr>
          <p:cNvPr id="8" name="Picture 7">
            <a:extLst>
              <a:ext uri="{FF2B5EF4-FFF2-40B4-BE49-F238E27FC236}">
                <a16:creationId xmlns:a16="http://schemas.microsoft.com/office/drawing/2014/main" id="{76EBDEA7-FB22-D2CE-1E30-AFEDBE6E824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16509" y="38998"/>
            <a:ext cx="1063083" cy="875402"/>
          </a:xfrm>
          <a:prstGeom prst="rect">
            <a:avLst/>
          </a:prstGeom>
        </p:spPr>
      </p:pic>
    </p:spTree>
    <p:extLst>
      <p:ext uri="{BB962C8B-B14F-4D97-AF65-F5344CB8AC3E}">
        <p14:creationId xmlns:p14="http://schemas.microsoft.com/office/powerpoint/2010/main" val="63491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9AAF1-7675-40B6-97DB-D591C1BCFE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0E2BB7-4D23-4DF5-AC7B-55B9DF76F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DE5F1F-B0EA-4C38-B5C8-D6488F22F6F0}"/>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5" name="Footer Placeholder 4">
            <a:extLst>
              <a:ext uri="{FF2B5EF4-FFF2-40B4-BE49-F238E27FC236}">
                <a16:creationId xmlns:a16="http://schemas.microsoft.com/office/drawing/2014/main" id="{FE97EDC5-C113-47E2-BB1C-7EE142A504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B3EB85-821F-413D-B90E-23908F101B88}"/>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11" name="Picture 10">
            <a:extLst>
              <a:ext uri="{FF2B5EF4-FFF2-40B4-BE49-F238E27FC236}">
                <a16:creationId xmlns:a16="http://schemas.microsoft.com/office/drawing/2014/main" id="{E548507C-E7BD-A593-89C4-D66C2E83934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2502" y="38998"/>
            <a:ext cx="1124182" cy="1080000"/>
          </a:xfrm>
          <a:prstGeom prst="rect">
            <a:avLst/>
          </a:prstGeom>
        </p:spPr>
      </p:pic>
      <p:pic>
        <p:nvPicPr>
          <p:cNvPr id="12" name="Picture 11">
            <a:extLst>
              <a:ext uri="{FF2B5EF4-FFF2-40B4-BE49-F238E27FC236}">
                <a16:creationId xmlns:a16="http://schemas.microsoft.com/office/drawing/2014/main" id="{8440419F-6EE7-C659-491E-7C4D976891CE}"/>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16509" y="38998"/>
            <a:ext cx="1063083" cy="875402"/>
          </a:xfrm>
          <a:prstGeom prst="rect">
            <a:avLst/>
          </a:prstGeom>
        </p:spPr>
      </p:pic>
    </p:spTree>
    <p:extLst>
      <p:ext uri="{BB962C8B-B14F-4D97-AF65-F5344CB8AC3E}">
        <p14:creationId xmlns:p14="http://schemas.microsoft.com/office/powerpoint/2010/main" val="297771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7CF17-A233-407C-85BF-E906CD7CBF8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857573-E7A0-40E1-AA97-784D06A689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CE3955-863C-427F-AF9F-D5CD6C6533DD}"/>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5" name="Footer Placeholder 4">
            <a:extLst>
              <a:ext uri="{FF2B5EF4-FFF2-40B4-BE49-F238E27FC236}">
                <a16:creationId xmlns:a16="http://schemas.microsoft.com/office/drawing/2014/main" id="{B34E1BC1-56AE-4548-812B-51B0B65E24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1E5DFC-E59E-46A4-881B-87B10509D525}"/>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11" name="Picture 10">
            <a:extLst>
              <a:ext uri="{FF2B5EF4-FFF2-40B4-BE49-F238E27FC236}">
                <a16:creationId xmlns:a16="http://schemas.microsoft.com/office/drawing/2014/main" id="{B11C0BF5-ADDB-9E0F-9C4B-FEF755C883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2502" y="38998"/>
            <a:ext cx="1124182" cy="1080000"/>
          </a:xfrm>
          <a:prstGeom prst="rect">
            <a:avLst/>
          </a:prstGeom>
        </p:spPr>
      </p:pic>
      <p:pic>
        <p:nvPicPr>
          <p:cNvPr id="12" name="Picture 11">
            <a:extLst>
              <a:ext uri="{FF2B5EF4-FFF2-40B4-BE49-F238E27FC236}">
                <a16:creationId xmlns:a16="http://schemas.microsoft.com/office/drawing/2014/main" id="{00E6A0E5-9657-8988-E92A-382CFF091EF7}"/>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16509" y="38998"/>
            <a:ext cx="1063083" cy="875402"/>
          </a:xfrm>
          <a:prstGeom prst="rect">
            <a:avLst/>
          </a:prstGeom>
        </p:spPr>
      </p:pic>
    </p:spTree>
    <p:extLst>
      <p:ext uri="{BB962C8B-B14F-4D97-AF65-F5344CB8AC3E}">
        <p14:creationId xmlns:p14="http://schemas.microsoft.com/office/powerpoint/2010/main" val="752508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DA1EA-956B-4BE8-A255-6459CC0F36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386B28-3129-43E6-A657-0BC8EF810C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54B89A-AE63-4F03-9B01-DC8E7FEC175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904107-4F13-4DAC-9E1A-B3AD831EB4AE}"/>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6" name="Footer Placeholder 5">
            <a:extLst>
              <a:ext uri="{FF2B5EF4-FFF2-40B4-BE49-F238E27FC236}">
                <a16:creationId xmlns:a16="http://schemas.microsoft.com/office/drawing/2014/main" id="{06AFD08F-A41F-4A54-B53C-4470F4B29D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3CD3E6-DFC2-4773-81EE-010659AD95FE}"/>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10" name="Picture 9">
            <a:extLst>
              <a:ext uri="{FF2B5EF4-FFF2-40B4-BE49-F238E27FC236}">
                <a16:creationId xmlns:a16="http://schemas.microsoft.com/office/drawing/2014/main" id="{EAE2BD45-224A-82A3-8667-A94DBFF4CC1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2502" y="38998"/>
            <a:ext cx="1124182" cy="1080000"/>
          </a:xfrm>
          <a:prstGeom prst="rect">
            <a:avLst/>
          </a:prstGeom>
        </p:spPr>
      </p:pic>
      <p:pic>
        <p:nvPicPr>
          <p:cNvPr id="11" name="Picture 10">
            <a:extLst>
              <a:ext uri="{FF2B5EF4-FFF2-40B4-BE49-F238E27FC236}">
                <a16:creationId xmlns:a16="http://schemas.microsoft.com/office/drawing/2014/main" id="{CFF1AC39-4199-0313-7846-F192809A7827}"/>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16509" y="38998"/>
            <a:ext cx="1063083" cy="875402"/>
          </a:xfrm>
          <a:prstGeom prst="rect">
            <a:avLst/>
          </a:prstGeom>
        </p:spPr>
      </p:pic>
    </p:spTree>
    <p:extLst>
      <p:ext uri="{BB962C8B-B14F-4D97-AF65-F5344CB8AC3E}">
        <p14:creationId xmlns:p14="http://schemas.microsoft.com/office/powerpoint/2010/main" val="1142925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67A36-38B9-496B-B57C-0F3DDF24C2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FB68EF6-59EE-413C-8A00-D2B5AED4CA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48C1E9-4701-40F3-9836-69CA60AA89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BA186CD-C477-4FD7-9B76-9E036061F7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9E9BD2B-20BA-41DE-9D26-E186E7FB21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A04E17-A617-464A-B184-51FF987B1F67}"/>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8" name="Footer Placeholder 7">
            <a:extLst>
              <a:ext uri="{FF2B5EF4-FFF2-40B4-BE49-F238E27FC236}">
                <a16:creationId xmlns:a16="http://schemas.microsoft.com/office/drawing/2014/main" id="{E435E244-35B5-4B42-AE61-D42E2068090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CB9818-99D6-4D39-9C49-FDA6FAD14FAC}"/>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12" name="Picture 11">
            <a:extLst>
              <a:ext uri="{FF2B5EF4-FFF2-40B4-BE49-F238E27FC236}">
                <a16:creationId xmlns:a16="http://schemas.microsoft.com/office/drawing/2014/main" id="{80AD1B81-CDD5-2770-FACE-474A04A95D1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67818" y="38998"/>
            <a:ext cx="1124182" cy="1080000"/>
          </a:xfrm>
          <a:prstGeom prst="rect">
            <a:avLst/>
          </a:prstGeom>
        </p:spPr>
      </p:pic>
      <p:pic>
        <p:nvPicPr>
          <p:cNvPr id="13" name="Picture 12">
            <a:extLst>
              <a:ext uri="{FF2B5EF4-FFF2-40B4-BE49-F238E27FC236}">
                <a16:creationId xmlns:a16="http://schemas.microsoft.com/office/drawing/2014/main" id="{E7A19786-5B05-F038-FEBA-299AC74FBF6B}"/>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81825" y="38998"/>
            <a:ext cx="1063083" cy="875402"/>
          </a:xfrm>
          <a:prstGeom prst="rect">
            <a:avLst/>
          </a:prstGeom>
        </p:spPr>
      </p:pic>
    </p:spTree>
    <p:extLst>
      <p:ext uri="{BB962C8B-B14F-4D97-AF65-F5344CB8AC3E}">
        <p14:creationId xmlns:p14="http://schemas.microsoft.com/office/powerpoint/2010/main" val="3201586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CF397-5865-4055-B953-3E47A2C8E6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BC96F02-A610-45FF-BB7C-A2B3B3DC352A}"/>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4" name="Footer Placeholder 3">
            <a:extLst>
              <a:ext uri="{FF2B5EF4-FFF2-40B4-BE49-F238E27FC236}">
                <a16:creationId xmlns:a16="http://schemas.microsoft.com/office/drawing/2014/main" id="{D1D9C4C9-2A09-4016-95B2-3637E76A6D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84E75BF-4D11-40E9-BF18-4ECA312A108B}"/>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8" name="Picture 7">
            <a:extLst>
              <a:ext uri="{FF2B5EF4-FFF2-40B4-BE49-F238E27FC236}">
                <a16:creationId xmlns:a16="http://schemas.microsoft.com/office/drawing/2014/main" id="{1ECFCDDD-1304-DBA7-097B-55880448CD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67818" y="38998"/>
            <a:ext cx="1124182" cy="1080000"/>
          </a:xfrm>
          <a:prstGeom prst="rect">
            <a:avLst/>
          </a:prstGeom>
        </p:spPr>
      </p:pic>
      <p:pic>
        <p:nvPicPr>
          <p:cNvPr id="9" name="Picture 8">
            <a:extLst>
              <a:ext uri="{FF2B5EF4-FFF2-40B4-BE49-F238E27FC236}">
                <a16:creationId xmlns:a16="http://schemas.microsoft.com/office/drawing/2014/main" id="{22F307F0-7BD2-AA79-79CB-5844265FDC1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81825" y="38998"/>
            <a:ext cx="1063083" cy="875402"/>
          </a:xfrm>
          <a:prstGeom prst="rect">
            <a:avLst/>
          </a:prstGeom>
        </p:spPr>
      </p:pic>
    </p:spTree>
    <p:extLst>
      <p:ext uri="{BB962C8B-B14F-4D97-AF65-F5344CB8AC3E}">
        <p14:creationId xmlns:p14="http://schemas.microsoft.com/office/powerpoint/2010/main" val="2727802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5BEFB3-B3AB-4E77-A9AA-C1AD090A8C22}"/>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3" name="Footer Placeholder 2">
            <a:extLst>
              <a:ext uri="{FF2B5EF4-FFF2-40B4-BE49-F238E27FC236}">
                <a16:creationId xmlns:a16="http://schemas.microsoft.com/office/drawing/2014/main" id="{E960B896-E99B-4DC2-A3B9-B81CAEAE92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60AC61-772A-47DA-AA30-1430A17F636D}"/>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8" name="Picture 7">
            <a:extLst>
              <a:ext uri="{FF2B5EF4-FFF2-40B4-BE49-F238E27FC236}">
                <a16:creationId xmlns:a16="http://schemas.microsoft.com/office/drawing/2014/main" id="{C2A76D1D-0E24-856D-88F2-DF88E24D4E2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14233" y="38998"/>
            <a:ext cx="1477767" cy="1419688"/>
          </a:xfrm>
          <a:prstGeom prst="rect">
            <a:avLst/>
          </a:prstGeom>
        </p:spPr>
      </p:pic>
      <p:pic>
        <p:nvPicPr>
          <p:cNvPr id="10" name="Picture 9">
            <a:extLst>
              <a:ext uri="{FF2B5EF4-FFF2-40B4-BE49-F238E27FC236}">
                <a16:creationId xmlns:a16="http://schemas.microsoft.com/office/drawing/2014/main" id="{7EBC19AE-5272-6F1E-D814-4A87ECA75924}"/>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81825" y="38998"/>
            <a:ext cx="1311546" cy="1080000"/>
          </a:xfrm>
          <a:prstGeom prst="rect">
            <a:avLst/>
          </a:prstGeom>
        </p:spPr>
      </p:pic>
    </p:spTree>
    <p:extLst>
      <p:ext uri="{BB962C8B-B14F-4D97-AF65-F5344CB8AC3E}">
        <p14:creationId xmlns:p14="http://schemas.microsoft.com/office/powerpoint/2010/main" val="251497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6AF0B-F523-4473-90D7-CC12C78353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7F0BBD2-E98F-4A8A-94C7-40E61136B17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93F5CE1-B61F-461F-AD99-73521B9152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AF6200-C3A5-4ED3-A6C3-2192868BB7B2}"/>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6" name="Footer Placeholder 5">
            <a:extLst>
              <a:ext uri="{FF2B5EF4-FFF2-40B4-BE49-F238E27FC236}">
                <a16:creationId xmlns:a16="http://schemas.microsoft.com/office/drawing/2014/main" id="{BF46B5D7-8558-4C3A-9B72-7B137579C9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23548B4-8502-4EBB-B4C9-2556E1B55D29}"/>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10" name="Picture 9">
            <a:extLst>
              <a:ext uri="{FF2B5EF4-FFF2-40B4-BE49-F238E27FC236}">
                <a16:creationId xmlns:a16="http://schemas.microsoft.com/office/drawing/2014/main" id="{34652E84-BB45-043B-74AB-1F1582E4F6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14233" y="38998"/>
            <a:ext cx="1477767" cy="1419688"/>
          </a:xfrm>
          <a:prstGeom prst="rect">
            <a:avLst/>
          </a:prstGeom>
        </p:spPr>
      </p:pic>
      <p:pic>
        <p:nvPicPr>
          <p:cNvPr id="11" name="Picture 10">
            <a:extLst>
              <a:ext uri="{FF2B5EF4-FFF2-40B4-BE49-F238E27FC236}">
                <a16:creationId xmlns:a16="http://schemas.microsoft.com/office/drawing/2014/main" id="{3FEA26B6-F34D-3970-CF52-5CBBA60B956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81825" y="38998"/>
            <a:ext cx="1311546" cy="1080000"/>
          </a:xfrm>
          <a:prstGeom prst="rect">
            <a:avLst/>
          </a:prstGeom>
        </p:spPr>
      </p:pic>
    </p:spTree>
    <p:extLst>
      <p:ext uri="{BB962C8B-B14F-4D97-AF65-F5344CB8AC3E}">
        <p14:creationId xmlns:p14="http://schemas.microsoft.com/office/powerpoint/2010/main" val="3791258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E261F-3624-4D13-B038-DCD54E81A2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9D1579-C45E-4B0F-826F-E93A749B1F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8ECC2FB-DDCF-4077-A94C-C224FAAD91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143871-30C0-45A8-87D4-77CC4E2CCF31}"/>
              </a:ext>
            </a:extLst>
          </p:cNvPr>
          <p:cNvSpPr>
            <a:spLocks noGrp="1"/>
          </p:cNvSpPr>
          <p:nvPr>
            <p:ph type="dt" sz="half" idx="10"/>
          </p:nvPr>
        </p:nvSpPr>
        <p:spPr/>
        <p:txBody>
          <a:bodyPr/>
          <a:lstStyle/>
          <a:p>
            <a:fld id="{CCF6C7B5-68FB-43EC-A148-278A33D7FAA3}" type="datetimeFigureOut">
              <a:rPr lang="en-US" smtClean="0"/>
              <a:t>5/30/2023</a:t>
            </a:fld>
            <a:endParaRPr lang="en-US"/>
          </a:p>
        </p:txBody>
      </p:sp>
      <p:sp>
        <p:nvSpPr>
          <p:cNvPr id="6" name="Footer Placeholder 5">
            <a:extLst>
              <a:ext uri="{FF2B5EF4-FFF2-40B4-BE49-F238E27FC236}">
                <a16:creationId xmlns:a16="http://schemas.microsoft.com/office/drawing/2014/main" id="{E04DB75B-DA38-4C7A-912B-0E9FAED217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A842BF-9528-4DDF-A66D-9AE3CC632DA0}"/>
              </a:ext>
            </a:extLst>
          </p:cNvPr>
          <p:cNvSpPr>
            <a:spLocks noGrp="1"/>
          </p:cNvSpPr>
          <p:nvPr>
            <p:ph type="sldNum" sz="quarter" idx="12"/>
          </p:nvPr>
        </p:nvSpPr>
        <p:spPr/>
        <p:txBody>
          <a:bodyPr/>
          <a:lstStyle/>
          <a:p>
            <a:fld id="{A4BF1EF3-D173-4B5F-B36B-9E295B7DE76E}" type="slidenum">
              <a:rPr lang="en-US" smtClean="0"/>
              <a:t>‹#›</a:t>
            </a:fld>
            <a:endParaRPr lang="en-US"/>
          </a:p>
        </p:txBody>
      </p:sp>
      <p:pic>
        <p:nvPicPr>
          <p:cNvPr id="12" name="Picture 11">
            <a:extLst>
              <a:ext uri="{FF2B5EF4-FFF2-40B4-BE49-F238E27FC236}">
                <a16:creationId xmlns:a16="http://schemas.microsoft.com/office/drawing/2014/main" id="{533BB513-90FC-A49A-4775-2CE413C188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02502" y="38998"/>
            <a:ext cx="1124182" cy="1080000"/>
          </a:xfrm>
          <a:prstGeom prst="rect">
            <a:avLst/>
          </a:prstGeom>
        </p:spPr>
      </p:pic>
      <p:pic>
        <p:nvPicPr>
          <p:cNvPr id="13" name="Picture 12">
            <a:extLst>
              <a:ext uri="{FF2B5EF4-FFF2-40B4-BE49-F238E27FC236}">
                <a16:creationId xmlns:a16="http://schemas.microsoft.com/office/drawing/2014/main" id="{C070714F-8DEE-61A6-D572-2D6A2E0D3BDE}"/>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6729" r="8082"/>
          <a:stretch/>
        </p:blipFill>
        <p:spPr>
          <a:xfrm>
            <a:off x="16509" y="38998"/>
            <a:ext cx="1063083" cy="875402"/>
          </a:xfrm>
          <a:prstGeom prst="rect">
            <a:avLst/>
          </a:prstGeom>
        </p:spPr>
      </p:pic>
    </p:spTree>
    <p:extLst>
      <p:ext uri="{BB962C8B-B14F-4D97-AF65-F5344CB8AC3E}">
        <p14:creationId xmlns:p14="http://schemas.microsoft.com/office/powerpoint/2010/main" val="419320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6C033E-2AF5-402D-8B82-6C3513A703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EC1915-C3FE-43DD-A49B-74789E8C0F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E971CC-AC61-4A8D-AD6F-A276395978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F6C7B5-68FB-43EC-A148-278A33D7FAA3}" type="datetimeFigureOut">
              <a:rPr lang="en-US" smtClean="0"/>
              <a:t>5/30/2023</a:t>
            </a:fld>
            <a:endParaRPr lang="en-US"/>
          </a:p>
        </p:txBody>
      </p:sp>
      <p:sp>
        <p:nvSpPr>
          <p:cNvPr id="5" name="Footer Placeholder 4">
            <a:extLst>
              <a:ext uri="{FF2B5EF4-FFF2-40B4-BE49-F238E27FC236}">
                <a16:creationId xmlns:a16="http://schemas.microsoft.com/office/drawing/2014/main" id="{35E8540C-C036-4D38-B70E-4BE6C06FA0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F76A476-0BDE-4574-91B6-F612885024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BF1EF3-D173-4B5F-B36B-9E295B7DE76E}" type="slidenum">
              <a:rPr lang="en-US" smtClean="0"/>
              <a:t>‹#›</a:t>
            </a:fld>
            <a:endParaRPr lang="en-US"/>
          </a:p>
        </p:txBody>
      </p:sp>
    </p:spTree>
    <p:extLst>
      <p:ext uri="{BB962C8B-B14F-4D97-AF65-F5344CB8AC3E}">
        <p14:creationId xmlns:p14="http://schemas.microsoft.com/office/powerpoint/2010/main" val="68761422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14/relationships/chartEx" Target="../charts/chartEx1.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slz="http://schemas.microsoft.com/office/powerpoint/2016/slidezoom">
        <mc:Choice Requires="pslz">
          <p:graphicFrame>
            <p:nvGraphicFramePr>
              <p:cNvPr id="3" name="Slide Zoom 2">
                <a:extLst>
                  <a:ext uri="{FF2B5EF4-FFF2-40B4-BE49-F238E27FC236}">
                    <a16:creationId xmlns:a16="http://schemas.microsoft.com/office/drawing/2014/main" id="{61946537-3FB0-47BD-BB59-4FCF55B04EE7}"/>
                  </a:ext>
                </a:extLst>
              </p:cNvPr>
              <p:cNvGraphicFramePr>
                <a:graphicFrameLocks noChangeAspect="1"/>
              </p:cNvGraphicFramePr>
              <p:nvPr/>
            </p:nvGraphicFramePr>
            <p:xfrm>
              <a:off x="12432171" y="123306"/>
              <a:ext cx="1740800" cy="979200"/>
            </p:xfrm>
            <a:graphic>
              <a:graphicData uri="http://schemas.microsoft.com/office/powerpoint/2016/slidezoom">
                <pslz:sldZm>
                  <pslz:sldZmObj sldId="260" cId="4283505652">
                    <pslz:zmPr id="{72E6AC85-DEE7-487E-A8CF-A330E35456D4}" transitionDur="1000">
                      <p166:blipFill xmlns:p166="http://schemas.microsoft.com/office/powerpoint/2016/6/main">
                        <a:blip r:embed="rId2"/>
                        <a:stretch>
                          <a:fillRect/>
                        </a:stretch>
                      </p166:blipFill>
                      <p166:spPr xmlns:p166="http://schemas.microsoft.com/office/powerpoint/2016/6/main">
                        <a:xfrm>
                          <a:off x="0" y="0"/>
                          <a:ext cx="1740800" cy="979200"/>
                        </a:xfrm>
                        <a:prstGeom prst="rect">
                          <a:avLst/>
                        </a:prstGeom>
                        <a:ln>
                          <a:noFill/>
                        </a:ln>
                        <a:effectLst>
                          <a:reflection blurRad="6350" stA="52000" endA="300" endPos="35000" dir="5400000" sy="-100000" algn="bl" rotWithShape="0"/>
                        </a:effectLst>
                      </p166:spPr>
                    </pslz:zmPr>
                  </pslz:sldZmObj>
                </pslz:sldZm>
              </a:graphicData>
            </a:graphic>
          </p:graphicFrame>
        </mc:Choice>
        <mc:Fallback xmlns="">
          <p:pic>
            <p:nvPicPr>
              <p:cNvPr id="3" name="Slide Zoom 2">
                <a:hlinkClick r:id="" action="ppaction://noaction"/>
                <a:extLst>
                  <a:ext uri="{FF2B5EF4-FFF2-40B4-BE49-F238E27FC236}">
                    <a16:creationId xmlns:a16="http://schemas.microsoft.com/office/drawing/2014/main" id="{61946537-3FB0-47BD-BB59-4FCF55B04EE7}"/>
                  </a:ext>
                </a:extLst>
              </p:cNvPr>
              <p:cNvPicPr>
                <a:picLocks noGrp="1" noRot="1" noChangeAspect="1" noMove="1" noResize="1" noEditPoints="1" noAdjustHandles="1" noChangeArrowheads="1" noChangeShapeType="1"/>
              </p:cNvPicPr>
              <p:nvPr/>
            </p:nvPicPr>
            <p:blipFill>
              <a:blip r:embed="rId5"/>
              <a:stretch>
                <a:fillRect/>
              </a:stretch>
            </p:blipFill>
            <p:spPr>
              <a:xfrm>
                <a:off x="12432171" y="123306"/>
                <a:ext cx="1740800" cy="979200"/>
              </a:xfrm>
              <a:prstGeom prst="rect">
                <a:avLst/>
              </a:prstGeom>
              <a:ln>
                <a:noFill/>
              </a:ln>
              <a:effectLst>
                <a:reflection blurRad="6350" stA="52000" endA="300" endPos="35000" dir="5400000" sy="-100000" algn="bl" rotWithShape="0"/>
              </a:effectLst>
            </p:spPr>
          </p:pic>
        </mc:Fallback>
      </mc:AlternateContent>
      <p:sp>
        <p:nvSpPr>
          <p:cNvPr id="23" name="Freeform: Shape 22">
            <a:hlinkClick r:id="" action="ppaction://hlinkshowjump?jump=previousslide"/>
            <a:extLst>
              <a:ext uri="{FF2B5EF4-FFF2-40B4-BE49-F238E27FC236}">
                <a16:creationId xmlns:a16="http://schemas.microsoft.com/office/drawing/2014/main" id="{0C02E0C3-0A96-45BD-8503-93FB735F94BD}"/>
              </a:ext>
            </a:extLst>
          </p:cNvPr>
          <p:cNvSpPr/>
          <p:nvPr/>
        </p:nvSpPr>
        <p:spPr>
          <a:xfrm rot="2700000" flipH="1">
            <a:off x="-349533" y="4206426"/>
            <a:ext cx="432411" cy="432411"/>
          </a:xfrm>
          <a:custGeom>
            <a:avLst/>
            <a:gdLst>
              <a:gd name="connsiteX0" fmla="*/ 432411 w 432411"/>
              <a:gd name="connsiteY0" fmla="*/ 0 h 432411"/>
              <a:gd name="connsiteX1" fmla="*/ 432411 w 432411"/>
              <a:gd name="connsiteY1" fmla="*/ 432411 h 432411"/>
              <a:gd name="connsiteX2" fmla="*/ 0 w 432411"/>
              <a:gd name="connsiteY2" fmla="*/ 432411 h 432411"/>
              <a:gd name="connsiteX3" fmla="*/ 432411 w 432411"/>
              <a:gd name="connsiteY3" fmla="*/ 0 h 432411"/>
            </a:gdLst>
            <a:ahLst/>
            <a:cxnLst>
              <a:cxn ang="0">
                <a:pos x="connsiteX0" y="connsiteY0"/>
              </a:cxn>
              <a:cxn ang="0">
                <a:pos x="connsiteX1" y="connsiteY1"/>
              </a:cxn>
              <a:cxn ang="0">
                <a:pos x="connsiteX2" y="connsiteY2"/>
              </a:cxn>
              <a:cxn ang="0">
                <a:pos x="connsiteX3" y="connsiteY3"/>
              </a:cxn>
            </a:cxnLst>
            <a:rect l="l" t="t" r="r" b="b"/>
            <a:pathLst>
              <a:path w="432411" h="432411">
                <a:moveTo>
                  <a:pt x="432411" y="0"/>
                </a:moveTo>
                <a:lnTo>
                  <a:pt x="432411" y="432411"/>
                </a:lnTo>
                <a:lnTo>
                  <a:pt x="0" y="432411"/>
                </a:lnTo>
                <a:lnTo>
                  <a:pt x="432411" y="0"/>
                </a:lnTo>
                <a:close/>
              </a:path>
            </a:pathLst>
          </a:custGeom>
          <a:noFill/>
          <a:ln w="76200">
            <a:solidFill>
              <a:schemeClr val="bg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31">
            <a:extLst>
              <a:ext uri="{FF2B5EF4-FFF2-40B4-BE49-F238E27FC236}">
                <a16:creationId xmlns:a16="http://schemas.microsoft.com/office/drawing/2014/main" id="{7C7C8B30-8060-4F7E-BAF9-D3A01C440D08}"/>
              </a:ext>
            </a:extLst>
          </p:cNvPr>
          <p:cNvSpPr>
            <a:spLocks noChangeArrowheads="1"/>
          </p:cNvSpPr>
          <p:nvPr/>
        </p:nvSpPr>
        <p:spPr bwMode="auto">
          <a:xfrm>
            <a:off x="790358" y="2552811"/>
            <a:ext cx="1061128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rtl="1"/>
            <a:r>
              <a:rPr lang="fa-IR" sz="4400" b="1" dirty="0">
                <a:latin typeface="Calibri" panose="020F0502020204030204"/>
                <a:cs typeface="B Titr" panose="00000700000000000000" pitchFamily="2" charset="-78"/>
              </a:rPr>
              <a:t>نشست خوشه صنعتی، پیشران توسعه پایدار منطق های</a:t>
            </a:r>
          </a:p>
        </p:txBody>
      </p:sp>
      <p:sp>
        <p:nvSpPr>
          <p:cNvPr id="12" name="TextBox 11">
            <a:extLst>
              <a:ext uri="{FF2B5EF4-FFF2-40B4-BE49-F238E27FC236}">
                <a16:creationId xmlns:a16="http://schemas.microsoft.com/office/drawing/2014/main" id="{E9F38AFD-8070-4C41-99FF-FAEA09B3D066}"/>
              </a:ext>
            </a:extLst>
          </p:cNvPr>
          <p:cNvSpPr txBox="1"/>
          <p:nvPr/>
        </p:nvSpPr>
        <p:spPr>
          <a:xfrm>
            <a:off x="5367604" y="6043463"/>
            <a:ext cx="1456789" cy="369332"/>
          </a:xfrm>
          <a:prstGeom prst="rect">
            <a:avLst/>
          </a:prstGeom>
          <a:noFill/>
        </p:spPr>
        <p:txBody>
          <a:bodyPr wrap="square" rtlCol="0">
            <a:spAutoFit/>
          </a:bodyPr>
          <a:lstStyle/>
          <a:p>
            <a:pPr algn="ctr"/>
            <a:r>
              <a:rPr lang="fa-IR" b="1" dirty="0">
                <a:cs typeface="B Zar" panose="00000400000000000000" pitchFamily="2" charset="-78"/>
              </a:rPr>
              <a:t>خرداد 1402</a:t>
            </a:r>
            <a:endParaRPr lang="en-US" b="1" dirty="0">
              <a:cs typeface="B Zar" panose="00000400000000000000" pitchFamily="2" charset="-78"/>
            </a:endParaRPr>
          </a:p>
        </p:txBody>
      </p:sp>
    </p:spTree>
    <p:extLst>
      <p:ext uri="{BB962C8B-B14F-4D97-AF65-F5344CB8AC3E}">
        <p14:creationId xmlns:p14="http://schemas.microsoft.com/office/powerpoint/2010/main" val="21458363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D0E3F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88951" y="119365"/>
            <a:ext cx="8630706" cy="667174"/>
          </a:xfrm>
          <a:solidFill>
            <a:srgbClr val="D0E3F4"/>
          </a:solidFill>
          <a:ln w="6350">
            <a:solidFill>
              <a:schemeClr val="tx1"/>
            </a:solidFill>
          </a:ln>
        </p:spPr>
        <p:txBody>
          <a:bodyPr vert="horz" lIns="91440" tIns="45720" rIns="91440" bIns="45720" rtlCol="0" anchor="ctr">
            <a:normAutofit/>
          </a:bodyPr>
          <a:lstStyle/>
          <a:p>
            <a:pPr algn="ctr" rtl="1"/>
            <a:r>
              <a:rPr lang="fa-IR" sz="2000" dirty="0">
                <a:solidFill>
                  <a:schemeClr val="tx1"/>
                </a:solidFill>
                <a:latin typeface="+mj-lt"/>
                <a:ea typeface="+mj-ea"/>
                <a:cs typeface="B Titr" panose="00000700000000000000" pitchFamily="2" charset="-78"/>
              </a:rPr>
              <a:t>تغییرات ضریب جینی تمرکز جغرافیایی(کد آیسیک 2 رقمی)98-1381</a:t>
            </a:r>
            <a:endParaRPr lang="en-US" sz="2000" dirty="0">
              <a:solidFill>
                <a:schemeClr val="tx1"/>
              </a:solidFill>
              <a:latin typeface="+mj-lt"/>
              <a:ea typeface="+mj-ea"/>
              <a:cs typeface="B Titr" panose="00000700000000000000" pitchFamily="2" charset="-78"/>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AE2C8F-2D59-4A7D-A469-0FE6CA17A3B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p:txBody>
      </p:sp>
      <p:graphicFrame>
        <p:nvGraphicFramePr>
          <p:cNvPr id="3" name="Chart 2">
            <a:extLst>
              <a:ext uri="{FF2B5EF4-FFF2-40B4-BE49-F238E27FC236}">
                <a16:creationId xmlns:a16="http://schemas.microsoft.com/office/drawing/2014/main" id="{C072DC7A-28EF-7A86-AB17-5C98D493CDB4}"/>
              </a:ext>
            </a:extLst>
          </p:cNvPr>
          <p:cNvGraphicFramePr>
            <a:graphicFrameLocks/>
          </p:cNvGraphicFramePr>
          <p:nvPr>
            <p:extLst>
              <p:ext uri="{D42A27DB-BD31-4B8C-83A1-F6EECF244321}">
                <p14:modId xmlns:p14="http://schemas.microsoft.com/office/powerpoint/2010/main" val="1429811221"/>
              </p:ext>
            </p:extLst>
          </p:nvPr>
        </p:nvGraphicFramePr>
        <p:xfrm>
          <a:off x="2736023" y="1178113"/>
          <a:ext cx="7308729" cy="50316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44919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65265" y="119364"/>
            <a:ext cx="8384453" cy="663867"/>
          </a:xfrm>
          <a:solidFill>
            <a:srgbClr val="D0E3F4"/>
          </a:solidFill>
          <a:ln w="6350">
            <a:solidFill>
              <a:schemeClr val="tx1"/>
            </a:solidFill>
          </a:ln>
        </p:spPr>
        <p:txBody>
          <a:bodyPr vert="horz" lIns="91440" tIns="45720" rIns="91440" bIns="45720" rtlCol="0" anchor="ctr">
            <a:normAutofit/>
          </a:bodyPr>
          <a:lstStyle/>
          <a:p>
            <a:pPr algn="ctr" rtl="1"/>
            <a:r>
              <a:rPr lang="fa-IR" sz="2000" dirty="0">
                <a:solidFill>
                  <a:schemeClr val="tx1"/>
                </a:solidFill>
                <a:latin typeface="+mj-lt"/>
                <a:ea typeface="+mj-ea"/>
                <a:cs typeface="B Titr" panose="00000700000000000000" pitchFamily="2" charset="-78"/>
              </a:rPr>
              <a:t>نتایج محاسبه ضریب جینی تمرکز جغرافیایی(کدهای آیسک 4 رقمی</a:t>
            </a:r>
            <a:r>
              <a:rPr lang="fa-IR" sz="2000">
                <a:solidFill>
                  <a:schemeClr val="tx1"/>
                </a:solidFill>
                <a:latin typeface="+mj-lt"/>
                <a:ea typeface="+mj-ea"/>
                <a:cs typeface="B Titr" panose="00000700000000000000" pitchFamily="2" charset="-78"/>
              </a:rPr>
              <a:t>) </a:t>
            </a:r>
            <a:endParaRPr lang="en-US" sz="2000" dirty="0">
              <a:solidFill>
                <a:schemeClr val="tx1"/>
              </a:solidFill>
              <a:latin typeface="+mj-lt"/>
              <a:ea typeface="+mj-ea"/>
              <a:cs typeface="B Titr" panose="00000700000000000000" pitchFamily="2" charset="-78"/>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AE2C8F-2D59-4A7D-A469-0FE6CA17A3B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p:txBody>
      </p:sp>
      <p:pic>
        <p:nvPicPr>
          <p:cNvPr id="6" name="Picture 5">
            <a:extLst>
              <a:ext uri="{FF2B5EF4-FFF2-40B4-BE49-F238E27FC236}">
                <a16:creationId xmlns:a16="http://schemas.microsoft.com/office/drawing/2014/main" id="{1AA835A7-843F-92EA-F063-C8037E9E712F}"/>
              </a:ext>
            </a:extLst>
          </p:cNvPr>
          <p:cNvPicPr>
            <a:picLocks noChangeAspect="1"/>
          </p:cNvPicPr>
          <p:nvPr/>
        </p:nvPicPr>
        <p:blipFill>
          <a:blip r:embed="rId3"/>
          <a:stretch>
            <a:fillRect/>
          </a:stretch>
        </p:blipFill>
        <p:spPr>
          <a:xfrm>
            <a:off x="2165266" y="1024889"/>
            <a:ext cx="8135182" cy="4400433"/>
          </a:xfrm>
          <a:prstGeom prst="rect">
            <a:avLst/>
          </a:prstGeom>
        </p:spPr>
      </p:pic>
      <p:sp>
        <p:nvSpPr>
          <p:cNvPr id="7" name="TextBox 6">
            <a:extLst>
              <a:ext uri="{FF2B5EF4-FFF2-40B4-BE49-F238E27FC236}">
                <a16:creationId xmlns:a16="http://schemas.microsoft.com/office/drawing/2014/main" id="{7ACF0682-675C-EE82-B5BF-1FEE72197376}"/>
              </a:ext>
            </a:extLst>
          </p:cNvPr>
          <p:cNvSpPr txBox="1"/>
          <p:nvPr/>
        </p:nvSpPr>
        <p:spPr>
          <a:xfrm>
            <a:off x="1385047" y="5674659"/>
            <a:ext cx="9829800" cy="400110"/>
          </a:xfrm>
          <a:prstGeom prst="rect">
            <a:avLst/>
          </a:prstGeom>
          <a:noFill/>
        </p:spPr>
        <p:txBody>
          <a:bodyPr wrap="square" rtlCol="1">
            <a:spAutoFit/>
          </a:bodyPr>
          <a:lstStyle/>
          <a:p>
            <a:pPr algn="ctr" rtl="1"/>
            <a:r>
              <a:rPr lang="fa-IR" sz="2000" dirty="0">
                <a:cs typeface="B Lotus" panose="00000400000000000000" pitchFamily="2" charset="-78"/>
              </a:rPr>
              <a:t>نتایج حاکی از آن است که به‌ندرت ضرایب جینی تمرکز جغرافیایی اعداد بیش از 0.5 درصد را تجربه کرده است. </a:t>
            </a:r>
          </a:p>
        </p:txBody>
      </p:sp>
    </p:spTree>
    <p:extLst>
      <p:ext uri="{BB962C8B-B14F-4D97-AF65-F5344CB8AC3E}">
        <p14:creationId xmlns:p14="http://schemas.microsoft.com/office/powerpoint/2010/main" val="2409012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8951" y="119364"/>
            <a:ext cx="8956303" cy="508433"/>
          </a:xfrm>
          <a:solidFill>
            <a:srgbClr val="D0E3F4"/>
          </a:solidFill>
          <a:ln w="6350">
            <a:solidFill>
              <a:schemeClr val="tx1"/>
            </a:solidFill>
          </a:ln>
        </p:spPr>
        <p:txBody>
          <a:bodyPr vert="horz" lIns="91440" tIns="45720" rIns="91440" bIns="45720" rtlCol="0" anchor="ctr">
            <a:normAutofit/>
          </a:bodyPr>
          <a:lstStyle/>
          <a:p>
            <a:pPr algn="ctr" rtl="1"/>
            <a:r>
              <a:rPr lang="fa-IR" sz="2000" dirty="0">
                <a:solidFill>
                  <a:schemeClr val="tx1"/>
                </a:solidFill>
                <a:latin typeface="+mj-lt"/>
                <a:ea typeface="+mj-ea"/>
                <a:cs typeface="B Titr" panose="00000700000000000000" pitchFamily="2" charset="-78"/>
              </a:rPr>
              <a:t>10 کد دارای بالاترین میانگین درجه تمرکز جغرافیایی طی دوره98-1381</a:t>
            </a:r>
            <a:endParaRPr lang="en-US" sz="2000" dirty="0">
              <a:solidFill>
                <a:schemeClr val="tx1"/>
              </a:solidFill>
              <a:latin typeface="+mj-lt"/>
              <a:ea typeface="+mj-ea"/>
              <a:cs typeface="B Titr" panose="00000700000000000000" pitchFamily="2" charset="-78"/>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AE2C8F-2D59-4A7D-A469-0FE6CA17A3B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p:txBody>
      </p:sp>
      <p:graphicFrame>
        <p:nvGraphicFramePr>
          <p:cNvPr id="3" name="Chart 2">
            <a:extLst>
              <a:ext uri="{FF2B5EF4-FFF2-40B4-BE49-F238E27FC236}">
                <a16:creationId xmlns:a16="http://schemas.microsoft.com/office/drawing/2014/main" id="{B9420A96-3E9D-95AB-0E48-817457AC0D75}"/>
              </a:ext>
            </a:extLst>
          </p:cNvPr>
          <p:cNvGraphicFramePr>
            <a:graphicFrameLocks/>
          </p:cNvGraphicFramePr>
          <p:nvPr>
            <p:extLst>
              <p:ext uri="{D42A27DB-BD31-4B8C-83A1-F6EECF244321}">
                <p14:modId xmlns:p14="http://schemas.microsoft.com/office/powerpoint/2010/main" val="581941120"/>
              </p:ext>
            </p:extLst>
          </p:nvPr>
        </p:nvGraphicFramePr>
        <p:xfrm>
          <a:off x="1815152" y="887104"/>
          <a:ext cx="8707272" cy="59708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72441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8951" y="119365"/>
            <a:ext cx="9038189" cy="563024"/>
          </a:xfrm>
          <a:solidFill>
            <a:srgbClr val="D0E3F4"/>
          </a:solidFill>
          <a:ln w="6350">
            <a:solidFill>
              <a:schemeClr val="tx1"/>
            </a:solidFill>
          </a:ln>
        </p:spPr>
        <p:txBody>
          <a:bodyPr vert="horz" lIns="91440" tIns="45720" rIns="91440" bIns="45720" rtlCol="0" anchor="ctr">
            <a:normAutofit/>
          </a:bodyPr>
          <a:lstStyle/>
          <a:p>
            <a:pPr algn="ctr" rtl="1"/>
            <a:r>
              <a:rPr lang="fa-IR" sz="2000" dirty="0">
                <a:solidFill>
                  <a:schemeClr val="tx1"/>
                </a:solidFill>
                <a:latin typeface="+mj-lt"/>
                <a:ea typeface="+mj-ea"/>
                <a:cs typeface="B Titr" panose="00000700000000000000" pitchFamily="2" charset="-78"/>
              </a:rPr>
              <a:t>یافته‌های مربوط به تخصصی شدن منطقه‌ای</a:t>
            </a:r>
            <a:endParaRPr lang="en-US" sz="2000" dirty="0">
              <a:solidFill>
                <a:schemeClr val="tx1"/>
              </a:solidFill>
              <a:latin typeface="+mj-lt"/>
              <a:ea typeface="+mj-ea"/>
              <a:cs typeface="B Titr" panose="00000700000000000000" pitchFamily="2" charset="-78"/>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AE2C8F-2D59-4A7D-A469-0FE6CA17A3B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p:txBody>
      </p:sp>
      <mc:AlternateContent xmlns:mc="http://schemas.openxmlformats.org/markup-compatibility/2006" xmlns:cx1="http://schemas.microsoft.com/office/drawing/2015/9/8/chartex">
        <mc:Choice Requires="cx1">
          <p:graphicFrame>
            <p:nvGraphicFramePr>
              <p:cNvPr id="8" name="Chart 7">
                <a:extLst>
                  <a:ext uri="{FF2B5EF4-FFF2-40B4-BE49-F238E27FC236}">
                    <a16:creationId xmlns:a16="http://schemas.microsoft.com/office/drawing/2014/main" id="{D005263C-707A-038B-4A43-3DEB88B7F521}"/>
                  </a:ext>
                </a:extLst>
              </p:cNvPr>
              <p:cNvGraphicFramePr/>
              <p:nvPr>
                <p:extLst>
                  <p:ext uri="{D42A27DB-BD31-4B8C-83A1-F6EECF244321}">
                    <p14:modId xmlns:p14="http://schemas.microsoft.com/office/powerpoint/2010/main" val="3939177249"/>
                  </p:ext>
                </p:extLst>
              </p:nvPr>
            </p:nvGraphicFramePr>
            <p:xfrm>
              <a:off x="1514900" y="1509711"/>
              <a:ext cx="9212239" cy="4618133"/>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8" name="Chart 7">
                <a:extLst>
                  <a:ext uri="{FF2B5EF4-FFF2-40B4-BE49-F238E27FC236}">
                    <a16:creationId xmlns:a16="http://schemas.microsoft.com/office/drawing/2014/main" id="{D005263C-707A-038B-4A43-3DEB88B7F521}"/>
                  </a:ext>
                </a:extLst>
              </p:cNvPr>
              <p:cNvPicPr>
                <a:picLocks noGrp="1" noRot="1" noChangeAspect="1" noMove="1" noResize="1" noEditPoints="1" noAdjustHandles="1" noChangeArrowheads="1" noChangeShapeType="1"/>
              </p:cNvPicPr>
              <p:nvPr/>
            </p:nvPicPr>
            <p:blipFill>
              <a:blip r:embed="rId4"/>
              <a:stretch>
                <a:fillRect/>
              </a:stretch>
            </p:blipFill>
            <p:spPr>
              <a:xfrm>
                <a:off x="1514900" y="1509711"/>
                <a:ext cx="9212239" cy="4618133"/>
              </a:xfrm>
              <a:prstGeom prst="rect">
                <a:avLst/>
              </a:prstGeom>
            </p:spPr>
          </p:pic>
        </mc:Fallback>
      </mc:AlternateContent>
    </p:spTree>
    <p:extLst>
      <p:ext uri="{BB962C8B-B14F-4D97-AF65-F5344CB8AC3E}">
        <p14:creationId xmlns:p14="http://schemas.microsoft.com/office/powerpoint/2010/main" val="693332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068230" y="2093790"/>
            <a:ext cx="9414933" cy="2670419"/>
          </a:xfrm>
        </p:spPr>
        <p:txBody>
          <a:bodyPr anchor="ctr">
            <a:normAutofit/>
            <a:scene3d>
              <a:camera prst="orthographicFront"/>
              <a:lightRig rig="soft" dir="t">
                <a:rot lat="0" lon="0" rev="15600000"/>
              </a:lightRig>
            </a:scene3d>
            <a:sp3d extrusionH="57150" prstMaterial="softEdge">
              <a:bevelT w="25400" h="38100"/>
            </a:sp3d>
          </a:bodyPr>
          <a:lstStyle/>
          <a:p>
            <a:pPr algn="ctr"/>
            <a:r>
              <a:rPr lang="fa-IR" sz="12400" b="1" dirty="0">
                <a:ln/>
                <a:solidFill>
                  <a:srgbClr val="4D4D4D"/>
                </a:solidFill>
                <a:latin typeface="IranNastaliq" panose="02020505000000020003" pitchFamily="18" charset="0"/>
                <a:cs typeface="IranNastaliq" panose="02020505000000020003" pitchFamily="18" charset="0"/>
              </a:rPr>
              <a:t>با تشکر از توجه شما</a:t>
            </a:r>
            <a:endParaRPr lang="en-US" sz="12400" b="1" dirty="0">
              <a:ln/>
              <a:solidFill>
                <a:srgbClr val="4D4D4D"/>
              </a:solidFill>
              <a:latin typeface="IranNastaliq" panose="02020505000000020003" pitchFamily="18" charset="0"/>
              <a:cs typeface="IranNastaliq" panose="02020505000000020003" pitchFamily="18" charset="0"/>
            </a:endParaRPr>
          </a:p>
        </p:txBody>
      </p:sp>
      <p:sp>
        <p:nvSpPr>
          <p:cNvPr id="4" name="Slide Number Placeholder 3"/>
          <p:cNvSpPr>
            <a:spLocks noGrp="1"/>
          </p:cNvSpPr>
          <p:nvPr>
            <p:ph type="sldNum" sz="quarter" idx="12"/>
          </p:nvPr>
        </p:nvSpPr>
        <p:spPr/>
        <p:txBody>
          <a:bodyPr/>
          <a:lstStyle/>
          <a:p>
            <a:fld id="{D3AE2C8F-2D59-4A7D-A469-0FE6CA17A3B5}" type="slidenum">
              <a:rPr lang="en-US" smtClean="0"/>
              <a:t>14</a:t>
            </a:fld>
            <a:endParaRPr lang="en-US" dirty="0"/>
          </a:p>
        </p:txBody>
      </p:sp>
    </p:spTree>
    <p:extLst>
      <p:ext uri="{BB962C8B-B14F-4D97-AF65-F5344CB8AC3E}">
        <p14:creationId xmlns:p14="http://schemas.microsoft.com/office/powerpoint/2010/main" val="16455489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31B9B-32B3-CABA-5D49-CEB5C4F32503}"/>
              </a:ext>
            </a:extLst>
          </p:cNvPr>
          <p:cNvSpPr>
            <a:spLocks noGrp="1"/>
          </p:cNvSpPr>
          <p:nvPr>
            <p:ph type="title"/>
          </p:nvPr>
        </p:nvSpPr>
        <p:spPr>
          <a:xfrm>
            <a:off x="2318657" y="252839"/>
            <a:ext cx="7928386" cy="541818"/>
          </a:xfrm>
          <a:solidFill>
            <a:srgbClr val="D0E3F4"/>
          </a:solidFill>
          <a:ln w="6350">
            <a:solidFill>
              <a:schemeClr val="tx1"/>
            </a:solidFill>
          </a:ln>
        </p:spPr>
        <p:txBody>
          <a:bodyPr vert="horz" lIns="91440" tIns="45720" rIns="91440" bIns="45720" rtlCol="0" anchor="ctr">
            <a:normAutofit/>
          </a:bodyPr>
          <a:lstStyle/>
          <a:p>
            <a:pPr algn="ctr" rtl="1"/>
            <a:r>
              <a:rPr lang="fa-IR" sz="2000" dirty="0">
                <a:cs typeface="B Titr" panose="00000700000000000000" pitchFamily="2" charset="-78"/>
              </a:rPr>
              <a:t>مقدمه</a:t>
            </a:r>
            <a:endParaRPr lang="en-US" sz="2000" dirty="0">
              <a:cs typeface="B Titr" panose="00000700000000000000" pitchFamily="2" charset="-78"/>
            </a:endParaRPr>
          </a:p>
        </p:txBody>
      </p:sp>
      <p:sp>
        <p:nvSpPr>
          <p:cNvPr id="4" name="TextBox 3">
            <a:extLst>
              <a:ext uri="{FF2B5EF4-FFF2-40B4-BE49-F238E27FC236}">
                <a16:creationId xmlns:a16="http://schemas.microsoft.com/office/drawing/2014/main" id="{35AB4E03-A5C8-95C9-D344-7C12C7779D89}"/>
              </a:ext>
            </a:extLst>
          </p:cNvPr>
          <p:cNvSpPr txBox="1"/>
          <p:nvPr/>
        </p:nvSpPr>
        <p:spPr>
          <a:xfrm>
            <a:off x="1338944" y="1578166"/>
            <a:ext cx="9267571" cy="3854068"/>
          </a:xfrm>
          <a:prstGeom prst="rect">
            <a:avLst/>
          </a:prstGeom>
          <a:solidFill>
            <a:srgbClr val="ECFBB7"/>
          </a:solidFill>
        </p:spPr>
        <p:txBody>
          <a:bodyPr wrap="square" rtlCol="1">
            <a:spAutoFit/>
          </a:bodyPr>
          <a:lstStyle/>
          <a:p>
            <a:pPr marL="342900" indent="-342900" algn="just" rtl="1">
              <a:lnSpc>
                <a:spcPct val="107000"/>
              </a:lnSpc>
              <a:spcAft>
                <a:spcPts val="800"/>
              </a:spcAft>
              <a:buFont typeface="Arial" panose="020B0604020202020204" pitchFamily="34" charset="0"/>
              <a:buChar char="•"/>
            </a:pPr>
            <a:r>
              <a:rPr lang="fa-IR" sz="2400" dirty="0">
                <a:effectLst/>
                <a:latin typeface="Calibri" panose="020F0502020204030204" pitchFamily="34" charset="0"/>
                <a:ea typeface="Calibri" panose="020F0502020204030204" pitchFamily="34" charset="0"/>
                <a:cs typeface="B Lotus" panose="00000400000000000000" pitchFamily="2" charset="-78"/>
              </a:rPr>
              <a:t>یکی از اهداف اصلی آمایش سرزمین، گسترش فعالیت‌های صنعتی در فضای جغرافیایی و تخصص­یابی منطقه­ای برای شکل­گیری تقسیم‌کار فضایی است. اما در عمل اهداف­ آمایش سرزمین تحقیق نیافته است.</a:t>
            </a:r>
          </a:p>
          <a:p>
            <a:pPr marL="342900" indent="-342900" algn="just" rtl="1">
              <a:lnSpc>
                <a:spcPct val="107000"/>
              </a:lnSpc>
              <a:spcAft>
                <a:spcPts val="800"/>
              </a:spcAft>
              <a:buFont typeface="Arial" panose="020B0604020202020204" pitchFamily="34" charset="0"/>
              <a:buChar char="•"/>
            </a:pPr>
            <a:r>
              <a:rPr lang="fa-IR" sz="2400" dirty="0">
                <a:effectLst/>
                <a:latin typeface="Calibri" panose="020F0502020204030204" pitchFamily="34" charset="0"/>
                <a:ea typeface="Calibri" panose="020F0502020204030204" pitchFamily="34" charset="0"/>
                <a:cs typeface="B Lotus" panose="00000400000000000000" pitchFamily="2" charset="-78"/>
              </a:rPr>
              <a:t> تمرکز فعالیت­های صنعتی در چند نقطه خاص کشور و توزیع نامتوازن آنها در پهنه­ی سرزمین به یکی از مهم­ترین چالش­های، فراروی سیاست­گزاران کشور تبدیل شده است. </a:t>
            </a:r>
          </a:p>
          <a:p>
            <a:pPr marL="342900" indent="-342900" algn="just" rtl="1">
              <a:lnSpc>
                <a:spcPct val="107000"/>
              </a:lnSpc>
              <a:spcAft>
                <a:spcPts val="800"/>
              </a:spcAft>
              <a:buFont typeface="Arial" panose="020B0604020202020204" pitchFamily="34" charset="0"/>
              <a:buChar char="•"/>
            </a:pPr>
            <a:r>
              <a:rPr lang="fa-IR" sz="2400" dirty="0">
                <a:latin typeface="Calibri" panose="020F0502020204030204" pitchFamily="34" charset="0"/>
                <a:ea typeface="Calibri" panose="020F0502020204030204" pitchFamily="34" charset="0"/>
                <a:cs typeface="B Lotus" panose="00000400000000000000" pitchFamily="2" charset="-78"/>
              </a:rPr>
              <a:t>بر این اساس نیاز است </a:t>
            </a:r>
            <a:r>
              <a:rPr lang="fa-IR" sz="2400" dirty="0">
                <a:effectLst/>
                <a:latin typeface="Calibri" panose="020F0502020204030204" pitchFamily="34" charset="0"/>
                <a:ea typeface="Calibri" panose="020F0502020204030204" pitchFamily="34" charset="0"/>
                <a:cs typeface="B Lotus" panose="00000400000000000000" pitchFamily="2" charset="-78"/>
              </a:rPr>
              <a:t>روند تحول الگوهای تخصص منطقه‌ای و تمرکز جغرافیایی صنعتی کشور بررسی تا با شناخت الگوهای تمرکز و عدم تمرکز فعالیت‌های صنعتی در استا‌‌های گوناگون و نیز تخصص منطقه‌ای و تغییرات حاصله در دوره‌های زمانی، مقدماتی برای تدوین راهبردهای آتی بخش صنعت، معدن و تجارت مشخص شود.</a:t>
            </a:r>
            <a:endParaRPr lang="en-US" sz="2400" dirty="0">
              <a:effectLst/>
              <a:latin typeface="Calibri" panose="020F0502020204030204" pitchFamily="34" charset="0"/>
              <a:ea typeface="Calibri" panose="020F0502020204030204" pitchFamily="34" charset="0"/>
              <a:cs typeface="B Lotus" panose="00000400000000000000" pitchFamily="2" charset="-78"/>
            </a:endParaRPr>
          </a:p>
        </p:txBody>
      </p:sp>
    </p:spTree>
    <p:extLst>
      <p:ext uri="{BB962C8B-B14F-4D97-AF65-F5344CB8AC3E}">
        <p14:creationId xmlns:p14="http://schemas.microsoft.com/office/powerpoint/2010/main" val="3300322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C1D3C38-4614-F8C5-1CAF-F80D28C456EE}"/>
              </a:ext>
            </a:extLst>
          </p:cNvPr>
          <p:cNvSpPr txBox="1">
            <a:spLocks/>
          </p:cNvSpPr>
          <p:nvPr/>
        </p:nvSpPr>
        <p:spPr>
          <a:xfrm>
            <a:off x="206829" y="2612572"/>
            <a:ext cx="3516085" cy="936171"/>
          </a:xfrm>
          <a:prstGeom prst="rect">
            <a:avLst/>
          </a:prstGeom>
          <a:solidFill>
            <a:srgbClr val="D0E3F4"/>
          </a:solidFill>
          <a:ln w="6350">
            <a:solidFill>
              <a:schemeClr val="tx1"/>
            </a:solidFill>
          </a:ln>
        </p:spPr>
        <p:txBody>
          <a:bodyPr vert="horz" lIns="91440" tIns="45720" rIns="91440" bIns="45720" rtlCol="0" anchor="ctr">
            <a:normAutofit/>
          </a:bodyPr>
          <a:lstStyle>
            <a:lvl1pPr algn="ctr" rtl="1">
              <a:lnSpc>
                <a:spcPct val="90000"/>
              </a:lnSpc>
              <a:spcBef>
                <a:spcPct val="0"/>
              </a:spcBef>
              <a:buNone/>
              <a:defRPr sz="2800">
                <a:solidFill>
                  <a:schemeClr val="tx1"/>
                </a:solidFill>
                <a:latin typeface="+mj-lt"/>
                <a:ea typeface="+mj-ea"/>
                <a:cs typeface="B Titr" panose="00000700000000000000" pitchFamily="2" charset="-78"/>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fa-IR" sz="2400" dirty="0"/>
              <a:t>جمع</a:t>
            </a:r>
            <a:r>
              <a:rPr lang="fa-IR" sz="1200" dirty="0"/>
              <a:t> </a:t>
            </a:r>
            <a:r>
              <a:rPr lang="fa-IR" sz="2400" dirty="0"/>
              <a:t>بندی اولویت</a:t>
            </a:r>
            <a:r>
              <a:rPr lang="fa-IR" sz="1050" dirty="0"/>
              <a:t> </a:t>
            </a:r>
            <a:r>
              <a:rPr lang="fa-IR" sz="2400" dirty="0"/>
              <a:t>های به تفکیک استان</a:t>
            </a:r>
            <a:endParaRPr lang="en-US" sz="2400" dirty="0"/>
          </a:p>
        </p:txBody>
      </p:sp>
      <p:pic>
        <p:nvPicPr>
          <p:cNvPr id="3" name="Picture 2">
            <a:extLst>
              <a:ext uri="{FF2B5EF4-FFF2-40B4-BE49-F238E27FC236}">
                <a16:creationId xmlns:a16="http://schemas.microsoft.com/office/drawing/2014/main" id="{51201175-74C7-E6F6-E876-FA222C8DFC21}"/>
              </a:ext>
            </a:extLst>
          </p:cNvPr>
          <p:cNvPicPr>
            <a:picLocks noChangeAspect="1"/>
          </p:cNvPicPr>
          <p:nvPr/>
        </p:nvPicPr>
        <p:blipFill>
          <a:blip r:embed="rId2"/>
          <a:stretch>
            <a:fillRect/>
          </a:stretch>
        </p:blipFill>
        <p:spPr>
          <a:xfrm>
            <a:off x="3819650" y="55933"/>
            <a:ext cx="6464441" cy="6746134"/>
          </a:xfrm>
          <a:prstGeom prst="rect">
            <a:avLst/>
          </a:prstGeom>
        </p:spPr>
      </p:pic>
    </p:spTree>
    <p:extLst>
      <p:ext uri="{BB962C8B-B14F-4D97-AF65-F5344CB8AC3E}">
        <p14:creationId xmlns:p14="http://schemas.microsoft.com/office/powerpoint/2010/main" val="12076853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5EE42EB-3BCA-35E8-DB4B-B1983AA5D6DA}"/>
              </a:ext>
            </a:extLst>
          </p:cNvPr>
          <p:cNvPicPr>
            <a:picLocks noChangeAspect="1"/>
          </p:cNvPicPr>
          <p:nvPr/>
        </p:nvPicPr>
        <p:blipFill rotWithShape="1">
          <a:blip r:embed="rId2"/>
          <a:srcRect t="18963"/>
          <a:stretch/>
        </p:blipFill>
        <p:spPr>
          <a:xfrm>
            <a:off x="6411687" y="760076"/>
            <a:ext cx="4660145" cy="4360543"/>
          </a:xfrm>
          <a:prstGeom prst="rect">
            <a:avLst/>
          </a:prstGeom>
        </p:spPr>
      </p:pic>
      <p:pic>
        <p:nvPicPr>
          <p:cNvPr id="6" name="Picture 5">
            <a:extLst>
              <a:ext uri="{FF2B5EF4-FFF2-40B4-BE49-F238E27FC236}">
                <a16:creationId xmlns:a16="http://schemas.microsoft.com/office/drawing/2014/main" id="{BD873451-76AD-227D-B554-384BD5D83043}"/>
              </a:ext>
            </a:extLst>
          </p:cNvPr>
          <p:cNvPicPr>
            <a:picLocks noChangeAspect="1"/>
          </p:cNvPicPr>
          <p:nvPr/>
        </p:nvPicPr>
        <p:blipFill rotWithShape="1">
          <a:blip r:embed="rId3"/>
          <a:srcRect l="2713" t="19270" r="4612" b="5249"/>
          <a:stretch/>
        </p:blipFill>
        <p:spPr>
          <a:xfrm>
            <a:off x="116711" y="1423777"/>
            <a:ext cx="5304375" cy="5096766"/>
          </a:xfrm>
          <a:prstGeom prst="rect">
            <a:avLst/>
          </a:prstGeom>
        </p:spPr>
      </p:pic>
      <p:sp>
        <p:nvSpPr>
          <p:cNvPr id="7" name="TextBox 6">
            <a:extLst>
              <a:ext uri="{FF2B5EF4-FFF2-40B4-BE49-F238E27FC236}">
                <a16:creationId xmlns:a16="http://schemas.microsoft.com/office/drawing/2014/main" id="{FEE8A2BE-357D-392C-1F2D-D2BB966A0717}"/>
              </a:ext>
            </a:extLst>
          </p:cNvPr>
          <p:cNvSpPr txBox="1"/>
          <p:nvPr/>
        </p:nvSpPr>
        <p:spPr>
          <a:xfrm>
            <a:off x="2996028" y="148945"/>
            <a:ext cx="5712544" cy="377026"/>
          </a:xfrm>
          <a:prstGeom prst="rect">
            <a:avLst/>
          </a:prstGeom>
          <a:solidFill>
            <a:srgbClr val="D0E3F4"/>
          </a:solidFill>
          <a:ln w="6350">
            <a:solidFill>
              <a:schemeClr val="tx1"/>
            </a:solidFill>
          </a:ln>
        </p:spPr>
        <p:txBody>
          <a:bodyPr vert="horz" lIns="91440" tIns="45720" rIns="91440" bIns="45720" rtlCol="0" anchor="ctr">
            <a:normAutofit fontScale="85000" lnSpcReduction="10000"/>
          </a:bodyPr>
          <a:lstStyle>
            <a:lvl1pPr algn="ctr" rtl="1">
              <a:lnSpc>
                <a:spcPct val="90000"/>
              </a:lnSpc>
              <a:spcBef>
                <a:spcPct val="0"/>
              </a:spcBef>
              <a:buNone/>
              <a:defRPr sz="2000">
                <a:latin typeface="+mj-lt"/>
                <a:ea typeface="+mj-ea"/>
                <a:cs typeface="B Titr" panose="00000700000000000000" pitchFamily="2" charset="-78"/>
              </a:defRPr>
            </a:lvl1pPr>
          </a:lstStyle>
          <a:p>
            <a:r>
              <a:rPr lang="fa-IR" dirty="0"/>
              <a:t>مقایسه وضع موجود و مطلوب توسعه کد آیسیک 27، ساخت فلزات اساسی</a:t>
            </a:r>
            <a:endParaRPr lang="en-US" dirty="0"/>
          </a:p>
        </p:txBody>
      </p:sp>
    </p:spTree>
    <p:extLst>
      <p:ext uri="{BB962C8B-B14F-4D97-AF65-F5344CB8AC3E}">
        <p14:creationId xmlns:p14="http://schemas.microsoft.com/office/powerpoint/2010/main" val="13721723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1299E-5FC1-0652-E170-19A518AA6FB8}"/>
              </a:ext>
            </a:extLst>
          </p:cNvPr>
          <p:cNvSpPr>
            <a:spLocks noGrp="1"/>
          </p:cNvSpPr>
          <p:nvPr>
            <p:ph type="title"/>
          </p:nvPr>
        </p:nvSpPr>
        <p:spPr>
          <a:xfrm>
            <a:off x="2685622" y="256012"/>
            <a:ext cx="7500257" cy="660570"/>
          </a:xfrm>
          <a:solidFill>
            <a:srgbClr val="D0E3F4"/>
          </a:solidFill>
          <a:ln w="6350">
            <a:solidFill>
              <a:schemeClr val="tx1"/>
            </a:solidFill>
          </a:ln>
        </p:spPr>
        <p:txBody>
          <a:bodyPr vert="horz" lIns="91440" tIns="45720" rIns="91440" bIns="45720" rtlCol="0" anchor="ctr">
            <a:normAutofit/>
          </a:bodyPr>
          <a:lstStyle/>
          <a:p>
            <a:pPr algn="ctr" rtl="1"/>
            <a:r>
              <a:rPr lang="fa-IR" sz="2000" dirty="0">
                <a:cs typeface="B Titr" panose="00000700000000000000" pitchFamily="2" charset="-78"/>
              </a:rPr>
              <a:t>روش پژوهش</a:t>
            </a:r>
            <a:endParaRPr lang="en-US" sz="2000" dirty="0">
              <a:cs typeface="B Titr" panose="00000700000000000000" pitchFamily="2" charset="-78"/>
            </a:endParaRPr>
          </a:p>
        </p:txBody>
      </p:sp>
      <p:sp>
        <p:nvSpPr>
          <p:cNvPr id="7" name="TextBox 6">
            <a:extLst>
              <a:ext uri="{FF2B5EF4-FFF2-40B4-BE49-F238E27FC236}">
                <a16:creationId xmlns:a16="http://schemas.microsoft.com/office/drawing/2014/main" id="{C3DE12E0-B8DA-E79D-BA74-AF2F711C5D1D}"/>
              </a:ext>
            </a:extLst>
          </p:cNvPr>
          <p:cNvSpPr txBox="1"/>
          <p:nvPr/>
        </p:nvSpPr>
        <p:spPr>
          <a:xfrm>
            <a:off x="737028" y="1761185"/>
            <a:ext cx="11397446" cy="871008"/>
          </a:xfrm>
          <a:prstGeom prst="rect">
            <a:avLst/>
          </a:prstGeom>
          <a:noFill/>
        </p:spPr>
        <p:txBody>
          <a:bodyPr wrap="square">
            <a:spAutoFit/>
          </a:bodyPr>
          <a:lstStyle/>
          <a:p>
            <a:pPr marL="342900" marR="0" lvl="0" indent="-342900" algn="just" defTabSz="457200" rtl="1" eaLnBrk="1" fontAlgn="auto" latinLnBrk="0" hangingPunct="1">
              <a:lnSpc>
                <a:spcPct val="115000"/>
              </a:lnSpc>
              <a:spcBef>
                <a:spcPts val="0"/>
              </a:spcBef>
              <a:spcAft>
                <a:spcPts val="0"/>
              </a:spcAft>
              <a:buClrTx/>
              <a:buSzTx/>
              <a:buFont typeface="Wingdings" panose="05000000000000000000" pitchFamily="2" charset="2"/>
              <a:buChar char="q"/>
              <a:tabLst/>
              <a:defRPr/>
            </a:pPr>
            <a:r>
              <a:rPr kumimoji="0" lang="ar-SA" sz="24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B Koodak" panose="00000700000000000000" pitchFamily="2" charset="-78"/>
              </a:rPr>
              <a:t>شاخص ضریب جینی تمرکز جغرافیایی</a:t>
            </a: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B Koodak" panose="00000700000000000000" pitchFamily="2" charset="-78"/>
              </a:rPr>
              <a:t>: </a:t>
            </a:r>
            <a:r>
              <a:rPr kumimoji="0" lang="ar-SA"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B Koodak" panose="00000700000000000000" pitchFamily="2" charset="-78"/>
              </a:rPr>
              <a:t>این شاخص مقداری بین صفر و یک است که هرچه به صفر نزدیک باشد، نشان‌دهندة تمرکز کمتر و هرچه به عدد یک نزدیک‌تر باشد، نشان‌دهندة تمرکز بیشتر است</a:t>
            </a: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B Koodak" panose="00000700000000000000" pitchFamily="2" charset="-78"/>
              </a:rPr>
              <a:t>.</a:t>
            </a:r>
          </a:p>
        </p:txBody>
      </p:sp>
      <p:sp>
        <p:nvSpPr>
          <p:cNvPr id="8" name="TextBox 7">
            <a:extLst>
              <a:ext uri="{FF2B5EF4-FFF2-40B4-BE49-F238E27FC236}">
                <a16:creationId xmlns:a16="http://schemas.microsoft.com/office/drawing/2014/main" id="{66661F37-2AAE-37A6-C072-7BC729E4D158}"/>
              </a:ext>
            </a:extLst>
          </p:cNvPr>
          <p:cNvSpPr txBox="1"/>
          <p:nvPr/>
        </p:nvSpPr>
        <p:spPr>
          <a:xfrm>
            <a:off x="1049947" y="2789822"/>
            <a:ext cx="11084527" cy="517065"/>
          </a:xfrm>
          <a:prstGeom prst="rect">
            <a:avLst/>
          </a:prstGeom>
          <a:noFill/>
        </p:spPr>
        <p:txBody>
          <a:bodyPr wrap="square">
            <a:spAutoFit/>
          </a:bodyPr>
          <a:lstStyle/>
          <a:p>
            <a:pPr marL="342900" marR="0" lvl="0" indent="-342900" algn="just" defTabSz="457200" rtl="1" eaLnBrk="1" fontAlgn="auto" latinLnBrk="0" hangingPunct="1">
              <a:lnSpc>
                <a:spcPct val="115000"/>
              </a:lnSpc>
              <a:spcBef>
                <a:spcPts val="0"/>
              </a:spcBef>
              <a:spcAft>
                <a:spcPts val="0"/>
              </a:spcAft>
              <a:buClrTx/>
              <a:buSzTx/>
              <a:buFont typeface="Wingdings" panose="05000000000000000000" pitchFamily="2" charset="2"/>
              <a:buChar char="q"/>
              <a:tabLst/>
              <a:defRPr/>
            </a:pPr>
            <a:r>
              <a:rPr kumimoji="0" lang="ar-SA" sz="24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B Koodak" panose="00000700000000000000" pitchFamily="2" charset="-78"/>
              </a:rPr>
              <a:t>ضریب جینی تخصصی‌شدن منطقه‌ای</a:t>
            </a: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B Koodak" panose="00000700000000000000" pitchFamily="2" charset="-78"/>
              </a:rPr>
              <a:t>: الگوی تخصصی شدن مناطق را بررسی می کند.</a:t>
            </a:r>
          </a:p>
        </p:txBody>
      </p:sp>
      <p:sp>
        <p:nvSpPr>
          <p:cNvPr id="9" name="TextBox 8">
            <a:extLst>
              <a:ext uri="{FF2B5EF4-FFF2-40B4-BE49-F238E27FC236}">
                <a16:creationId xmlns:a16="http://schemas.microsoft.com/office/drawing/2014/main" id="{E959BC70-5E99-2BD7-A0F4-36213B939BE2}"/>
              </a:ext>
            </a:extLst>
          </p:cNvPr>
          <p:cNvSpPr txBox="1"/>
          <p:nvPr/>
        </p:nvSpPr>
        <p:spPr>
          <a:xfrm>
            <a:off x="565839" y="3379635"/>
            <a:ext cx="11568635" cy="1384995"/>
          </a:xfrm>
          <a:prstGeom prst="rect">
            <a:avLst/>
          </a:prstGeom>
          <a:noFill/>
        </p:spPr>
        <p:txBody>
          <a:bodyPr wrap="square">
            <a:spAutoFit/>
          </a:bodyPr>
          <a:lstStyle/>
          <a:p>
            <a:pPr marL="342900" marR="0" lvl="0" indent="-342900" algn="just" defTabSz="457200" rtl="1"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fa-IR" sz="24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B Koodak" panose="00000700000000000000" pitchFamily="2" charset="-78"/>
              </a:rPr>
              <a:t>ضریب  مکانی</a:t>
            </a: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B Koodak" panose="00000700000000000000" pitchFamily="2" charset="-78"/>
              </a:rPr>
              <a:t>: </a:t>
            </a:r>
            <a:r>
              <a:rPr kumimoji="0" lang="ar-SA"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B Koodak" panose="00000700000000000000" pitchFamily="2" charset="-78"/>
              </a:rPr>
              <a:t>ضریب مکانی، معیار آماری است که نشان می‌دهد فعالیت اقتصادی خاصی در یک منطقه نسبت به کل متمرکزتر است؛ بدین ترتیب در صورتی که ضریب مکانی یک فعالیت صنعتی از عدد یک بزرگ‌تر باشد، نشان‌دهندة فعال و متمرکزبودن این فعالیت صنعتی در منطقة مدنظر نسبت به کل اقتصاد است و بالعکس هرچه میزان ضریب بهرة مکانی در یک فعالیت صنعتی در منطقه بزرگ‌تر باشد، نشان‌دهندة تخصص بیشتر منطقة مدنظر در آن فعالیت است. </a:t>
            </a:r>
            <a:endPar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B Koodak" panose="00000700000000000000" pitchFamily="2" charset="-78"/>
            </a:endParaRPr>
          </a:p>
        </p:txBody>
      </p:sp>
      <p:sp>
        <p:nvSpPr>
          <p:cNvPr id="10" name="TextBox 9">
            <a:extLst>
              <a:ext uri="{FF2B5EF4-FFF2-40B4-BE49-F238E27FC236}">
                <a16:creationId xmlns:a16="http://schemas.microsoft.com/office/drawing/2014/main" id="{A678B067-D493-6B66-A625-2A2015C49239}"/>
              </a:ext>
            </a:extLst>
          </p:cNvPr>
          <p:cNvSpPr txBox="1"/>
          <p:nvPr/>
        </p:nvSpPr>
        <p:spPr>
          <a:xfrm>
            <a:off x="1049947" y="4872074"/>
            <a:ext cx="11084527" cy="517065"/>
          </a:xfrm>
          <a:prstGeom prst="rect">
            <a:avLst/>
          </a:prstGeom>
          <a:noFill/>
        </p:spPr>
        <p:txBody>
          <a:bodyPr wrap="square">
            <a:spAutoFit/>
          </a:bodyPr>
          <a:lstStyle/>
          <a:p>
            <a:pPr marL="342900" marR="0" lvl="0" indent="-342900" algn="just" defTabSz="457200" rtl="1" eaLnBrk="1" fontAlgn="auto" latinLnBrk="0" hangingPunct="1">
              <a:lnSpc>
                <a:spcPct val="115000"/>
              </a:lnSpc>
              <a:spcBef>
                <a:spcPts val="0"/>
              </a:spcBef>
              <a:spcAft>
                <a:spcPts val="0"/>
              </a:spcAft>
              <a:buClrTx/>
              <a:buSzTx/>
              <a:buFont typeface="Wingdings" panose="05000000000000000000" pitchFamily="2" charset="2"/>
              <a:buChar char="q"/>
              <a:tabLst/>
              <a:defRPr/>
            </a:pPr>
            <a:r>
              <a:rPr kumimoji="0" lang="fa-IR" sz="24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B Koodak" panose="00000700000000000000" pitchFamily="2" charset="-78"/>
              </a:rPr>
              <a:t>ضریب ساختاری</a:t>
            </a:r>
            <a:r>
              <a:rPr kumimoji="0" lang="fa-IR"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B Koodak" panose="00000700000000000000" pitchFamily="2" charset="-78"/>
              </a:rPr>
              <a:t>:بهبود روند ایجاد ارزش‌افزوده بخش‌های اقتصادی را نشان می‌دهد.</a:t>
            </a:r>
          </a:p>
        </p:txBody>
      </p:sp>
    </p:spTree>
    <p:extLst>
      <p:ext uri="{BB962C8B-B14F-4D97-AF65-F5344CB8AC3E}">
        <p14:creationId xmlns:p14="http://schemas.microsoft.com/office/powerpoint/2010/main" val="2024082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887BD2C-4298-D339-688B-FEEDCEFD36FE}"/>
              </a:ext>
            </a:extLst>
          </p:cNvPr>
          <p:cNvSpPr>
            <a:spLocks noGrp="1"/>
          </p:cNvSpPr>
          <p:nvPr>
            <p:ph type="sldNum" sz="quarter" idx="12"/>
          </p:nvPr>
        </p:nvSpPr>
        <p:spPr/>
        <p:txBody>
          <a:bodyPr/>
          <a:lstStyle/>
          <a:p>
            <a:fld id="{7C17EC12-C214-4D75-B8BB-117C24DFF255}" type="slidenum">
              <a:rPr lang="en-US" smtClean="0"/>
              <a:pPr/>
              <a:t>6</a:t>
            </a:fld>
            <a:endParaRPr lang="en-US" dirty="0"/>
          </a:p>
        </p:txBody>
      </p:sp>
      <p:graphicFrame>
        <p:nvGraphicFramePr>
          <p:cNvPr id="11" name="Table 10">
            <a:extLst>
              <a:ext uri="{FF2B5EF4-FFF2-40B4-BE49-F238E27FC236}">
                <a16:creationId xmlns:a16="http://schemas.microsoft.com/office/drawing/2014/main" id="{B497770A-9321-637A-9BF4-014E91421007}"/>
              </a:ext>
            </a:extLst>
          </p:cNvPr>
          <p:cNvGraphicFramePr>
            <a:graphicFrameLocks noGrp="1"/>
          </p:cNvGraphicFramePr>
          <p:nvPr>
            <p:extLst>
              <p:ext uri="{D42A27DB-BD31-4B8C-83A1-F6EECF244321}">
                <p14:modId xmlns:p14="http://schemas.microsoft.com/office/powerpoint/2010/main" val="3108356660"/>
              </p:ext>
            </p:extLst>
          </p:nvPr>
        </p:nvGraphicFramePr>
        <p:xfrm>
          <a:off x="2351312" y="1502228"/>
          <a:ext cx="7304317" cy="4506683"/>
        </p:xfrm>
        <a:graphic>
          <a:graphicData uri="http://schemas.openxmlformats.org/drawingml/2006/table">
            <a:tbl>
              <a:tblPr rtl="1" firstRow="1" firstCol="1" bandRow="1">
                <a:tableStyleId>{FABFCF23-3B69-468F-B69F-88F6DE6A72F2}</a:tableStyleId>
              </a:tblPr>
              <a:tblGrid>
                <a:gridCol w="1477255">
                  <a:extLst>
                    <a:ext uri="{9D8B030D-6E8A-4147-A177-3AD203B41FA5}">
                      <a16:colId xmlns:a16="http://schemas.microsoft.com/office/drawing/2014/main" val="3198440562"/>
                    </a:ext>
                  </a:extLst>
                </a:gridCol>
                <a:gridCol w="831198">
                  <a:extLst>
                    <a:ext uri="{9D8B030D-6E8A-4147-A177-3AD203B41FA5}">
                      <a16:colId xmlns:a16="http://schemas.microsoft.com/office/drawing/2014/main" val="20446274"/>
                    </a:ext>
                  </a:extLst>
                </a:gridCol>
                <a:gridCol w="642201">
                  <a:extLst>
                    <a:ext uri="{9D8B030D-6E8A-4147-A177-3AD203B41FA5}">
                      <a16:colId xmlns:a16="http://schemas.microsoft.com/office/drawing/2014/main" val="1517917746"/>
                    </a:ext>
                  </a:extLst>
                </a:gridCol>
                <a:gridCol w="870232">
                  <a:extLst>
                    <a:ext uri="{9D8B030D-6E8A-4147-A177-3AD203B41FA5}">
                      <a16:colId xmlns:a16="http://schemas.microsoft.com/office/drawing/2014/main" val="3417812627"/>
                    </a:ext>
                  </a:extLst>
                </a:gridCol>
                <a:gridCol w="1306117">
                  <a:extLst>
                    <a:ext uri="{9D8B030D-6E8A-4147-A177-3AD203B41FA5}">
                      <a16:colId xmlns:a16="http://schemas.microsoft.com/office/drawing/2014/main" val="1596590741"/>
                    </a:ext>
                  </a:extLst>
                </a:gridCol>
                <a:gridCol w="831198">
                  <a:extLst>
                    <a:ext uri="{9D8B030D-6E8A-4147-A177-3AD203B41FA5}">
                      <a16:colId xmlns:a16="http://schemas.microsoft.com/office/drawing/2014/main" val="4211274216"/>
                    </a:ext>
                  </a:extLst>
                </a:gridCol>
                <a:gridCol w="642201">
                  <a:extLst>
                    <a:ext uri="{9D8B030D-6E8A-4147-A177-3AD203B41FA5}">
                      <a16:colId xmlns:a16="http://schemas.microsoft.com/office/drawing/2014/main" val="1125883636"/>
                    </a:ext>
                  </a:extLst>
                </a:gridCol>
                <a:gridCol w="703915">
                  <a:extLst>
                    <a:ext uri="{9D8B030D-6E8A-4147-A177-3AD203B41FA5}">
                      <a16:colId xmlns:a16="http://schemas.microsoft.com/office/drawing/2014/main" val="1397445776"/>
                    </a:ext>
                  </a:extLst>
                </a:gridCol>
              </a:tblGrid>
              <a:tr h="265099">
                <a:tc>
                  <a:txBody>
                    <a:bodyPr/>
                    <a:lstStyle/>
                    <a:p>
                      <a:pPr marL="0" marR="0" algn="r" rtl="1">
                        <a:lnSpc>
                          <a:spcPct val="115000"/>
                        </a:lnSpc>
                        <a:spcBef>
                          <a:spcPts val="0"/>
                        </a:spcBef>
                        <a:spcAft>
                          <a:spcPts val="0"/>
                        </a:spcAft>
                      </a:pPr>
                      <a:r>
                        <a:rPr lang="fa-IR" sz="1400" dirty="0">
                          <a:effectLst/>
                          <a:cs typeface="B Lotus" panose="00000400000000000000" pitchFamily="2" charset="-78"/>
                        </a:rPr>
                        <a:t>عنوان</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tc>
                <a:tc>
                  <a:txBody>
                    <a:bodyPr/>
                    <a:lstStyle/>
                    <a:p>
                      <a:pPr marL="0" marR="0" algn="ctr" rtl="1">
                        <a:lnSpc>
                          <a:spcPct val="115000"/>
                        </a:lnSpc>
                        <a:spcBef>
                          <a:spcPts val="0"/>
                        </a:spcBef>
                        <a:spcAft>
                          <a:spcPts val="0"/>
                        </a:spcAft>
                      </a:pPr>
                      <a:r>
                        <a:rPr lang="fa-IR" sz="1400" dirty="0">
                          <a:effectLst/>
                          <a:cs typeface="B Lotus" panose="00000400000000000000" pitchFamily="2" charset="-78"/>
                        </a:rPr>
                        <a:t>کشاورزی</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tc>
                <a:tc>
                  <a:txBody>
                    <a:bodyPr/>
                    <a:lstStyle/>
                    <a:p>
                      <a:pPr marL="0" marR="0" algn="ctr" rtl="1">
                        <a:lnSpc>
                          <a:spcPct val="115000"/>
                        </a:lnSpc>
                        <a:spcBef>
                          <a:spcPts val="0"/>
                        </a:spcBef>
                        <a:spcAft>
                          <a:spcPts val="0"/>
                        </a:spcAft>
                      </a:pPr>
                      <a:r>
                        <a:rPr lang="fa-IR" sz="1400">
                          <a:effectLst/>
                          <a:cs typeface="B Lotus" panose="00000400000000000000" pitchFamily="2" charset="-78"/>
                        </a:rPr>
                        <a:t>صنعت</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tc>
                <a:tc>
                  <a:txBody>
                    <a:bodyPr/>
                    <a:lstStyle/>
                    <a:p>
                      <a:pPr marL="0" marR="0" algn="ctr" rtl="1">
                        <a:lnSpc>
                          <a:spcPct val="115000"/>
                        </a:lnSpc>
                        <a:spcBef>
                          <a:spcPts val="0"/>
                        </a:spcBef>
                        <a:spcAft>
                          <a:spcPts val="0"/>
                        </a:spcAft>
                      </a:pPr>
                      <a:r>
                        <a:rPr lang="fa-IR" sz="1400" dirty="0">
                          <a:effectLst/>
                          <a:cs typeface="B Lotus" panose="00000400000000000000" pitchFamily="2" charset="-78"/>
                        </a:rPr>
                        <a:t>خدمات</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tc>
                <a:tc>
                  <a:txBody>
                    <a:bodyPr/>
                    <a:lstStyle/>
                    <a:p>
                      <a:pPr marL="0" marR="0" algn="r" rtl="1">
                        <a:lnSpc>
                          <a:spcPct val="115000"/>
                        </a:lnSpc>
                        <a:spcBef>
                          <a:spcPts val="0"/>
                        </a:spcBef>
                        <a:spcAft>
                          <a:spcPts val="0"/>
                        </a:spcAft>
                      </a:pPr>
                      <a:r>
                        <a:rPr lang="fa-IR" sz="1400">
                          <a:effectLst/>
                          <a:cs typeface="B Lotus" panose="00000400000000000000" pitchFamily="2" charset="-78"/>
                        </a:rPr>
                        <a:t>عنوان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tc>
                <a:tc>
                  <a:txBody>
                    <a:bodyPr/>
                    <a:lstStyle/>
                    <a:p>
                      <a:pPr marL="0" marR="0" algn="ctr" rtl="1">
                        <a:lnSpc>
                          <a:spcPct val="115000"/>
                        </a:lnSpc>
                        <a:spcBef>
                          <a:spcPts val="0"/>
                        </a:spcBef>
                        <a:spcAft>
                          <a:spcPts val="0"/>
                        </a:spcAft>
                      </a:pPr>
                      <a:r>
                        <a:rPr lang="fa-IR" sz="1400" dirty="0">
                          <a:effectLst/>
                          <a:cs typeface="B Lotus" panose="00000400000000000000" pitchFamily="2" charset="-78"/>
                        </a:rPr>
                        <a:t>کشاورزی</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tc>
                <a:tc>
                  <a:txBody>
                    <a:bodyPr/>
                    <a:lstStyle/>
                    <a:p>
                      <a:pPr marL="0" marR="0" algn="ctr" rtl="1">
                        <a:lnSpc>
                          <a:spcPct val="115000"/>
                        </a:lnSpc>
                        <a:spcBef>
                          <a:spcPts val="0"/>
                        </a:spcBef>
                        <a:spcAft>
                          <a:spcPts val="0"/>
                        </a:spcAft>
                      </a:pPr>
                      <a:r>
                        <a:rPr lang="fa-IR" sz="1400">
                          <a:effectLst/>
                          <a:cs typeface="B Lotus" panose="00000400000000000000" pitchFamily="2" charset="-78"/>
                        </a:rPr>
                        <a:t>صنعت</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tc>
                <a:tc>
                  <a:txBody>
                    <a:bodyPr/>
                    <a:lstStyle/>
                    <a:p>
                      <a:pPr marL="0" marR="0" algn="ctr" rtl="1">
                        <a:lnSpc>
                          <a:spcPct val="115000"/>
                        </a:lnSpc>
                        <a:spcBef>
                          <a:spcPts val="0"/>
                        </a:spcBef>
                        <a:spcAft>
                          <a:spcPts val="0"/>
                        </a:spcAft>
                      </a:pPr>
                      <a:r>
                        <a:rPr lang="fa-IR" sz="1400" dirty="0">
                          <a:effectLst/>
                          <a:cs typeface="B Lotus" panose="00000400000000000000" pitchFamily="2" charset="-78"/>
                        </a:rPr>
                        <a:t>خدمات</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tc>
                <a:extLst>
                  <a:ext uri="{0D108BD9-81ED-4DB2-BD59-A6C34878D82A}">
                    <a16:rowId xmlns:a16="http://schemas.microsoft.com/office/drawing/2014/main" val="2152202650"/>
                  </a:ext>
                </a:extLst>
              </a:tr>
              <a:tr h="265099">
                <a:tc>
                  <a:txBody>
                    <a:bodyPr/>
                    <a:lstStyle/>
                    <a:p>
                      <a:pPr marL="0" marR="0" algn="r" rtl="1">
                        <a:lnSpc>
                          <a:spcPct val="115000"/>
                        </a:lnSpc>
                        <a:spcBef>
                          <a:spcPts val="0"/>
                        </a:spcBef>
                        <a:spcAft>
                          <a:spcPts val="0"/>
                        </a:spcAft>
                      </a:pPr>
                      <a:r>
                        <a:rPr lang="fa-IR" sz="1400" dirty="0">
                          <a:effectLst/>
                          <a:cs typeface="B Lotus" panose="00000400000000000000" pitchFamily="2" charset="-78"/>
                        </a:rPr>
                        <a:t>آذربايجان‌شرقي</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20.3</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39.3</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40.4</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a:effectLst/>
                          <a:cs typeface="B Lotus" panose="00000400000000000000" pitchFamily="2" charset="-78"/>
                        </a:rPr>
                        <a:t>فارس</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21.3</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29.2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49.6</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309199661"/>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آذربايجان‌غربي</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33.1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24.1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42.8</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dirty="0">
                          <a:effectLst/>
                          <a:cs typeface="B Lotus" panose="00000400000000000000" pitchFamily="2" charset="-78"/>
                        </a:rPr>
                        <a:t>قزوين</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20.4</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36.4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43.2</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3710391766"/>
                  </a:ext>
                </a:extLst>
              </a:tr>
              <a:tr h="265099">
                <a:tc>
                  <a:txBody>
                    <a:bodyPr/>
                    <a:lstStyle/>
                    <a:p>
                      <a:pPr marL="0" marR="0" algn="r" rtl="1">
                        <a:lnSpc>
                          <a:spcPct val="115000"/>
                        </a:lnSpc>
                        <a:spcBef>
                          <a:spcPts val="0"/>
                        </a:spcBef>
                        <a:spcAft>
                          <a:spcPts val="0"/>
                        </a:spcAft>
                      </a:pPr>
                      <a:r>
                        <a:rPr lang="fa-IR" sz="1400" dirty="0">
                          <a:effectLst/>
                          <a:cs typeface="B Lotus" panose="00000400000000000000" pitchFamily="2" charset="-78"/>
                        </a:rPr>
                        <a:t>اردبيل</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33.9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25.6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40.5</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dirty="0">
                          <a:effectLst/>
                          <a:cs typeface="B Lotus" panose="00000400000000000000" pitchFamily="2" charset="-78"/>
                        </a:rPr>
                        <a:t>قم</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4.2</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41.3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54.4</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2959104367"/>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اصفهان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10.6</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42.5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47.0</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dirty="0">
                          <a:effectLst/>
                          <a:cs typeface="B Lotus" panose="00000400000000000000" pitchFamily="2" charset="-78"/>
                        </a:rPr>
                        <a:t>كردستان</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26.1</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26.0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47.9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2102954346"/>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البرز</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42.9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53.9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dirty="0">
                          <a:effectLst/>
                          <a:cs typeface="B Lotus" panose="00000400000000000000" pitchFamily="2" charset="-78"/>
                        </a:rPr>
                        <a:t>كرمان</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34.5</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27.2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38.3</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2780737031"/>
                  </a:ext>
                </a:extLst>
              </a:tr>
              <a:tr h="265099">
                <a:tc>
                  <a:txBody>
                    <a:bodyPr/>
                    <a:lstStyle/>
                    <a:p>
                      <a:pPr marL="0" marR="0" algn="r" rtl="1">
                        <a:lnSpc>
                          <a:spcPct val="115000"/>
                        </a:lnSpc>
                        <a:spcBef>
                          <a:spcPts val="0"/>
                        </a:spcBef>
                        <a:spcAft>
                          <a:spcPts val="0"/>
                        </a:spcAft>
                      </a:pPr>
                      <a:r>
                        <a:rPr lang="fa-IR" sz="1400" dirty="0">
                          <a:effectLst/>
                          <a:cs typeface="B Lotus" panose="00000400000000000000" pitchFamily="2" charset="-78"/>
                        </a:rPr>
                        <a:t>ايلام</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24.8</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27.4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47.7</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dirty="0">
                          <a:effectLst/>
                          <a:cs typeface="B Lotus" panose="00000400000000000000" pitchFamily="2" charset="-78"/>
                        </a:rPr>
                        <a:t>كرمانشاه</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27.1</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23.7</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49.3</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1386272481"/>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بوشهر</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13.8</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26.3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59.9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dirty="0">
                          <a:effectLst/>
                          <a:cs typeface="B Lotus" panose="00000400000000000000" pitchFamily="2" charset="-78"/>
                        </a:rPr>
                        <a:t>كهگيلويه‌وبويراحمد</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19.7</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31.9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48.4</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1172327858"/>
                  </a:ext>
                </a:extLst>
              </a:tr>
              <a:tr h="265099">
                <a:tc>
                  <a:txBody>
                    <a:bodyPr/>
                    <a:lstStyle/>
                    <a:p>
                      <a:pPr marL="0" marR="0" algn="r" rtl="1">
                        <a:lnSpc>
                          <a:spcPct val="115000"/>
                        </a:lnSpc>
                        <a:spcBef>
                          <a:spcPts val="0"/>
                        </a:spcBef>
                        <a:spcAft>
                          <a:spcPts val="0"/>
                        </a:spcAft>
                      </a:pPr>
                      <a:r>
                        <a:rPr lang="fa-IR" sz="1400" dirty="0">
                          <a:effectLst/>
                          <a:cs typeface="B Lotus" panose="00000400000000000000" pitchFamily="2" charset="-78"/>
                        </a:rPr>
                        <a:t>تهران</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1.4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35.4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63.2</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dirty="0">
                          <a:effectLst/>
                          <a:cs typeface="B Lotus" panose="00000400000000000000" pitchFamily="2" charset="-78"/>
                        </a:rPr>
                        <a:t>گلستان</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28.5</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28.7</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42.8</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1738458246"/>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چهارمحال‌وبختياری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16.0</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41.6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42.3</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a:effectLst/>
                          <a:cs typeface="B Lotus" panose="00000400000000000000" pitchFamily="2" charset="-78"/>
                        </a:rPr>
                        <a:t>گيلان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27.1</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25.1</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47.7</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3325823363"/>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خراسان‌جنوبي</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30.7</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29.7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39.6</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a:effectLst/>
                          <a:cs typeface="B Lotus" panose="00000400000000000000" pitchFamily="2" charset="-78"/>
                        </a:rPr>
                        <a:t>لرستان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26.5</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29.1</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44.4</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3720856288"/>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خراسان‌رضوی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21.7</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32.5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45.9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a:effectLst/>
                          <a:cs typeface="B Lotus" panose="00000400000000000000" pitchFamily="2" charset="-78"/>
                        </a:rPr>
                        <a:t>مازندران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19.9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29.7</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50.4</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2904154729"/>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خراسان‌شمالي</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36.9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26.4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36.7</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a:effectLst/>
                          <a:cs typeface="B Lotus" panose="00000400000000000000" pitchFamily="2" charset="-78"/>
                        </a:rPr>
                        <a:t>مركزی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18.2</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41.3</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40.5</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4242723685"/>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خوزستان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17.8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31.5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50.9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a:effectLst/>
                          <a:cs typeface="B Lotus" panose="00000400000000000000" pitchFamily="2" charset="-78"/>
                        </a:rPr>
                        <a:t>هرمزگان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18.1</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30.6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51.2</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2911039215"/>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زنجان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31.9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32.5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35.6</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a:effectLst/>
                          <a:cs typeface="B Lotus" panose="00000400000000000000" pitchFamily="2" charset="-78"/>
                        </a:rPr>
                        <a:t>همدان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27.2</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31.1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42.6</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402744428"/>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سمنان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14.9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34.7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50.1</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a:effectLst/>
                          <a:cs typeface="B Lotus" panose="00000400000000000000" pitchFamily="2" charset="-78"/>
                        </a:rPr>
                        <a:t>يزد</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9.0</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a:solidFill>
                            <a:srgbClr val="000000"/>
                          </a:solidFill>
                          <a:effectLst/>
                          <a:cs typeface="B Lotus" panose="00000400000000000000" pitchFamily="2" charset="-78"/>
                        </a:rPr>
                        <a:t>44.9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46.1</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1933652629"/>
                  </a:ext>
                </a:extLst>
              </a:tr>
              <a:tr h="265099">
                <a:tc>
                  <a:txBody>
                    <a:bodyPr/>
                    <a:lstStyle/>
                    <a:p>
                      <a:pPr marL="0" marR="0" algn="r" rtl="1">
                        <a:lnSpc>
                          <a:spcPct val="115000"/>
                        </a:lnSpc>
                        <a:spcBef>
                          <a:spcPts val="0"/>
                        </a:spcBef>
                        <a:spcAft>
                          <a:spcPts val="0"/>
                        </a:spcAft>
                      </a:pPr>
                      <a:r>
                        <a:rPr lang="fa-IR" sz="1400">
                          <a:effectLst/>
                          <a:cs typeface="B Lotus" panose="00000400000000000000" pitchFamily="2" charset="-78"/>
                        </a:rPr>
                        <a:t>سيستان‌وبلوچستان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19.0</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33.5</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47.4</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r" rtl="1">
                        <a:lnSpc>
                          <a:spcPct val="115000"/>
                        </a:lnSpc>
                        <a:spcBef>
                          <a:spcPts val="0"/>
                        </a:spcBef>
                        <a:spcAft>
                          <a:spcPts val="0"/>
                        </a:spcAft>
                      </a:pPr>
                      <a:r>
                        <a:rPr lang="fa-IR" sz="1400" dirty="0">
                          <a:effectLst/>
                          <a:cs typeface="B Lotus" panose="00000400000000000000" pitchFamily="2" charset="-78"/>
                        </a:rPr>
                        <a:t>کل کشور</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17.9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32.9</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tc>
                  <a:txBody>
                    <a:bodyPr/>
                    <a:lstStyle/>
                    <a:p>
                      <a:pPr marL="0" marR="0" algn="ctr" rtl="1">
                        <a:lnSpc>
                          <a:spcPct val="115000"/>
                        </a:lnSpc>
                        <a:spcBef>
                          <a:spcPts val="0"/>
                        </a:spcBef>
                        <a:spcAft>
                          <a:spcPts val="0"/>
                        </a:spcAft>
                      </a:pPr>
                      <a:r>
                        <a:rPr lang="fa-IR" sz="1400" dirty="0">
                          <a:solidFill>
                            <a:srgbClr val="000000"/>
                          </a:solidFill>
                          <a:effectLst/>
                          <a:cs typeface="B Lotus" panose="00000400000000000000" pitchFamily="2" charset="-78"/>
                        </a:rPr>
                        <a:t>49.2</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tc>
                <a:extLst>
                  <a:ext uri="{0D108BD9-81ED-4DB2-BD59-A6C34878D82A}">
                    <a16:rowId xmlns:a16="http://schemas.microsoft.com/office/drawing/2014/main" val="2379922831"/>
                  </a:ext>
                </a:extLst>
              </a:tr>
            </a:tbl>
          </a:graphicData>
        </a:graphic>
      </p:graphicFrame>
      <p:sp>
        <p:nvSpPr>
          <p:cNvPr id="12" name="TextBox 11">
            <a:extLst>
              <a:ext uri="{FF2B5EF4-FFF2-40B4-BE49-F238E27FC236}">
                <a16:creationId xmlns:a16="http://schemas.microsoft.com/office/drawing/2014/main" id="{4559B304-7838-FC77-8392-791B362EE4B6}"/>
              </a:ext>
            </a:extLst>
          </p:cNvPr>
          <p:cNvSpPr txBox="1"/>
          <p:nvPr/>
        </p:nvSpPr>
        <p:spPr>
          <a:xfrm>
            <a:off x="1709057" y="336608"/>
            <a:ext cx="8519867" cy="766364"/>
          </a:xfrm>
          <a:prstGeom prst="rect">
            <a:avLst/>
          </a:prstGeom>
          <a:solidFill>
            <a:srgbClr val="D0E3F4"/>
          </a:solidFill>
          <a:ln w="6350">
            <a:solidFill>
              <a:schemeClr val="tx1"/>
            </a:solidFill>
          </a:ln>
        </p:spPr>
        <p:txBody>
          <a:bodyPr vert="horz" lIns="91440" tIns="45720" rIns="91440" bIns="45720" rtlCol="0" anchor="ctr">
            <a:normAutofit/>
          </a:bodyPr>
          <a:lstStyle>
            <a:lvl1pPr algn="ctr" rtl="1">
              <a:lnSpc>
                <a:spcPct val="90000"/>
              </a:lnSpc>
              <a:spcBef>
                <a:spcPct val="0"/>
              </a:spcBef>
              <a:buNone/>
              <a:defRPr sz="2000">
                <a:latin typeface="+mj-lt"/>
                <a:ea typeface="+mj-ea"/>
                <a:cs typeface="B Titr" panose="00000700000000000000" pitchFamily="2" charset="-78"/>
              </a:defRPr>
            </a:lvl1pPr>
          </a:lstStyle>
          <a:p>
            <a:r>
              <a:rPr lang="fa-IR" dirty="0"/>
              <a:t>میانگین سهم اشتغال بخش‌های اقتصادی به تفکیک استان‌ها طی دوره 1400-1390</a:t>
            </a:r>
            <a:r>
              <a:rPr lang="fa-IR" sz="1200" dirty="0"/>
              <a:t>(درصد)</a:t>
            </a:r>
            <a:endParaRPr lang="en-US" dirty="0"/>
          </a:p>
        </p:txBody>
      </p:sp>
    </p:spTree>
    <p:extLst>
      <p:ext uri="{BB962C8B-B14F-4D97-AF65-F5344CB8AC3E}">
        <p14:creationId xmlns:p14="http://schemas.microsoft.com/office/powerpoint/2010/main" val="2954016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F1FB143-24E6-9BC6-3850-5230564E726C}"/>
              </a:ext>
            </a:extLst>
          </p:cNvPr>
          <p:cNvSpPr>
            <a:spLocks noGrp="1"/>
          </p:cNvSpPr>
          <p:nvPr>
            <p:ph type="sldNum" sz="quarter" idx="12"/>
          </p:nvPr>
        </p:nvSpPr>
        <p:spPr/>
        <p:txBody>
          <a:bodyPr/>
          <a:lstStyle/>
          <a:p>
            <a:fld id="{7C17EC12-C214-4D75-B8BB-117C24DFF255}" type="slidenum">
              <a:rPr lang="en-US" smtClean="0"/>
              <a:pPr/>
              <a:t>7</a:t>
            </a:fld>
            <a:endParaRPr lang="en-US" dirty="0"/>
          </a:p>
        </p:txBody>
      </p:sp>
      <p:sp>
        <p:nvSpPr>
          <p:cNvPr id="5" name="TextBox 4">
            <a:extLst>
              <a:ext uri="{FF2B5EF4-FFF2-40B4-BE49-F238E27FC236}">
                <a16:creationId xmlns:a16="http://schemas.microsoft.com/office/drawing/2014/main" id="{7ACAB771-2506-B0A3-643F-4E94B10D2362}"/>
              </a:ext>
            </a:extLst>
          </p:cNvPr>
          <p:cNvSpPr txBox="1"/>
          <p:nvPr/>
        </p:nvSpPr>
        <p:spPr>
          <a:xfrm>
            <a:off x="1632857" y="215153"/>
            <a:ext cx="8806543" cy="655704"/>
          </a:xfrm>
          <a:prstGeom prst="rect">
            <a:avLst/>
          </a:prstGeom>
          <a:solidFill>
            <a:srgbClr val="D0E3F4"/>
          </a:solidFill>
          <a:ln w="6350">
            <a:solidFill>
              <a:schemeClr val="tx1"/>
            </a:solidFill>
          </a:ln>
        </p:spPr>
        <p:txBody>
          <a:bodyPr vert="horz" lIns="91440" tIns="45720" rIns="91440" bIns="45720" rtlCol="0" anchor="ctr">
            <a:normAutofit/>
          </a:bodyPr>
          <a:lstStyle>
            <a:lvl1pPr algn="ctr" rtl="1">
              <a:lnSpc>
                <a:spcPct val="90000"/>
              </a:lnSpc>
              <a:spcBef>
                <a:spcPct val="0"/>
              </a:spcBef>
              <a:buNone/>
              <a:defRPr sz="2000">
                <a:latin typeface="+mj-lt"/>
                <a:ea typeface="+mj-ea"/>
                <a:cs typeface="B Titr" panose="00000700000000000000" pitchFamily="2" charset="-78"/>
              </a:defRPr>
            </a:lvl1pPr>
          </a:lstStyle>
          <a:p>
            <a:r>
              <a:rPr lang="fa-IR" dirty="0"/>
              <a:t>میانگین سهم ارزش‌افزوده بخش‌های اقتصادی به تفکیک استان‌ها طی دوره 1400-1390</a:t>
            </a:r>
            <a:endParaRPr lang="en-US" dirty="0"/>
          </a:p>
        </p:txBody>
      </p:sp>
      <p:graphicFrame>
        <p:nvGraphicFramePr>
          <p:cNvPr id="6" name="Table 5">
            <a:extLst>
              <a:ext uri="{FF2B5EF4-FFF2-40B4-BE49-F238E27FC236}">
                <a16:creationId xmlns:a16="http://schemas.microsoft.com/office/drawing/2014/main" id="{B4A23547-CF71-31C2-26BE-76B75B2B6C65}"/>
              </a:ext>
            </a:extLst>
          </p:cNvPr>
          <p:cNvGraphicFramePr>
            <a:graphicFrameLocks noGrp="1"/>
          </p:cNvGraphicFramePr>
          <p:nvPr/>
        </p:nvGraphicFramePr>
        <p:xfrm>
          <a:off x="1172583" y="1246737"/>
          <a:ext cx="9145794" cy="4171188"/>
        </p:xfrm>
        <a:graphic>
          <a:graphicData uri="http://schemas.openxmlformats.org/drawingml/2006/table">
            <a:tbl>
              <a:tblPr rtl="1" firstRow="1" firstCol="1" bandRow="1"/>
              <a:tblGrid>
                <a:gridCol w="1235150">
                  <a:extLst>
                    <a:ext uri="{9D8B030D-6E8A-4147-A177-3AD203B41FA5}">
                      <a16:colId xmlns:a16="http://schemas.microsoft.com/office/drawing/2014/main" val="3417584460"/>
                    </a:ext>
                  </a:extLst>
                </a:gridCol>
                <a:gridCol w="720680">
                  <a:extLst>
                    <a:ext uri="{9D8B030D-6E8A-4147-A177-3AD203B41FA5}">
                      <a16:colId xmlns:a16="http://schemas.microsoft.com/office/drawing/2014/main" val="2721621767"/>
                    </a:ext>
                  </a:extLst>
                </a:gridCol>
                <a:gridCol w="665972">
                  <a:extLst>
                    <a:ext uri="{9D8B030D-6E8A-4147-A177-3AD203B41FA5}">
                      <a16:colId xmlns:a16="http://schemas.microsoft.com/office/drawing/2014/main" val="475965114"/>
                    </a:ext>
                  </a:extLst>
                </a:gridCol>
                <a:gridCol w="571283">
                  <a:extLst>
                    <a:ext uri="{9D8B030D-6E8A-4147-A177-3AD203B41FA5}">
                      <a16:colId xmlns:a16="http://schemas.microsoft.com/office/drawing/2014/main" val="1335853081"/>
                    </a:ext>
                  </a:extLst>
                </a:gridCol>
                <a:gridCol w="660710">
                  <a:extLst>
                    <a:ext uri="{9D8B030D-6E8A-4147-A177-3AD203B41FA5}">
                      <a16:colId xmlns:a16="http://schemas.microsoft.com/office/drawing/2014/main" val="424129687"/>
                    </a:ext>
                  </a:extLst>
                </a:gridCol>
                <a:gridCol w="619679">
                  <a:extLst>
                    <a:ext uri="{9D8B030D-6E8A-4147-A177-3AD203B41FA5}">
                      <a16:colId xmlns:a16="http://schemas.microsoft.com/office/drawing/2014/main" val="1497123205"/>
                    </a:ext>
                  </a:extLst>
                </a:gridCol>
                <a:gridCol w="1229890">
                  <a:extLst>
                    <a:ext uri="{9D8B030D-6E8A-4147-A177-3AD203B41FA5}">
                      <a16:colId xmlns:a16="http://schemas.microsoft.com/office/drawing/2014/main" val="1927230732"/>
                    </a:ext>
                  </a:extLst>
                </a:gridCol>
                <a:gridCol w="720680">
                  <a:extLst>
                    <a:ext uri="{9D8B030D-6E8A-4147-A177-3AD203B41FA5}">
                      <a16:colId xmlns:a16="http://schemas.microsoft.com/office/drawing/2014/main" val="487113213"/>
                    </a:ext>
                  </a:extLst>
                </a:gridCol>
                <a:gridCol w="665972">
                  <a:extLst>
                    <a:ext uri="{9D8B030D-6E8A-4147-A177-3AD203B41FA5}">
                      <a16:colId xmlns:a16="http://schemas.microsoft.com/office/drawing/2014/main" val="173457108"/>
                    </a:ext>
                  </a:extLst>
                </a:gridCol>
                <a:gridCol w="571283">
                  <a:extLst>
                    <a:ext uri="{9D8B030D-6E8A-4147-A177-3AD203B41FA5}">
                      <a16:colId xmlns:a16="http://schemas.microsoft.com/office/drawing/2014/main" val="2358114534"/>
                    </a:ext>
                  </a:extLst>
                </a:gridCol>
                <a:gridCol w="660710">
                  <a:extLst>
                    <a:ext uri="{9D8B030D-6E8A-4147-A177-3AD203B41FA5}">
                      <a16:colId xmlns:a16="http://schemas.microsoft.com/office/drawing/2014/main" val="2863344179"/>
                    </a:ext>
                  </a:extLst>
                </a:gridCol>
                <a:gridCol w="823785">
                  <a:extLst>
                    <a:ext uri="{9D8B030D-6E8A-4147-A177-3AD203B41FA5}">
                      <a16:colId xmlns:a16="http://schemas.microsoft.com/office/drawing/2014/main" val="2954777365"/>
                    </a:ext>
                  </a:extLst>
                </a:gridCol>
              </a:tblGrid>
              <a:tr h="0">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عنوان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کشاورزی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معدن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صنعت</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بازرگانی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خدمات</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عنوان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کشاورزی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معدن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صنعت</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بازرگانی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خدمات</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692807"/>
                  </a:ext>
                </a:extLst>
              </a:tr>
              <a:tr h="0">
                <a:tc>
                  <a:txBody>
                    <a:bodyPr/>
                    <a:lstStyle/>
                    <a:p>
                      <a:pPr marL="0" marR="0" algn="r"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آذربايجان‌شرقي</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SA" sz="1400" b="1">
                          <a:effectLst/>
                          <a:latin typeface="Calibri" panose="020F0502020204030204" pitchFamily="34" charset="0"/>
                          <a:ea typeface="Times New Roman" panose="02020603050405020304" pitchFamily="18" charset="0"/>
                          <a:cs typeface="B Lotus" panose="00000400000000000000" pitchFamily="2" charset="-78"/>
                        </a:rPr>
                        <a:t>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effectLst/>
                          <a:latin typeface="Calibri" panose="020F0502020204030204" pitchFamily="34" charset="0"/>
                          <a:ea typeface="MS Mincho" panose="02020609040205080304" pitchFamily="49" charset="-128"/>
                          <a:cs typeface="B Lotus" panose="00000400000000000000" pitchFamily="2" charset="-78"/>
                        </a:rPr>
                        <a:t>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solidFill>
                            <a:srgbClr val="000000"/>
                          </a:solidFill>
                          <a:effectLst/>
                          <a:latin typeface="Calibri" panose="020F0502020204030204" pitchFamily="34" charset="0"/>
                          <a:ea typeface="MS Mincho" panose="02020609040205080304" pitchFamily="49" charset="-128"/>
                          <a:cs typeface="B Lotus" panose="00000400000000000000" pitchFamily="2" charset="-78"/>
                        </a:rPr>
                        <a:t>34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r" rtl="1">
                        <a:lnSpc>
                          <a:spcPct val="115000"/>
                        </a:lnSpc>
                        <a:spcBef>
                          <a:spcPts val="0"/>
                        </a:spcBef>
                        <a:spcAft>
                          <a:spcPts val="0"/>
                        </a:spcAft>
                      </a:pPr>
                      <a:r>
                        <a:rPr lang="fa-IR" sz="1400" b="1">
                          <a:effectLst/>
                          <a:latin typeface="Calibri" panose="020F0502020204030204" pitchFamily="34" charset="0"/>
                          <a:ea typeface="MS Mincho" panose="02020609040205080304" pitchFamily="49" charset="-128"/>
                          <a:cs typeface="B Lotus" panose="00000400000000000000" pitchFamily="2" charset="-78"/>
                        </a:rPr>
                        <a:t>14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fa-IR" sz="1400" b="1">
                          <a:effectLst/>
                          <a:latin typeface="Calibri" panose="020F0502020204030204" pitchFamily="34" charset="0"/>
                          <a:ea typeface="MS Mincho" panose="02020609040205080304" pitchFamily="49" charset="-128"/>
                          <a:cs typeface="B Lotus" panose="00000400000000000000" pitchFamily="2" charset="-78"/>
                        </a:rPr>
                        <a:t>39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فارس</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14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7134361"/>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آذربايجان‌غربي</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18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قزوين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14.1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40.9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34.8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5270943"/>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اردبيل</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19.7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17.3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39.8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قم</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7.4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23.6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53.7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1262398"/>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اصفهان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6.8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31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18.5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كردستان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5073487"/>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البرز</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dirty="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26.5</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25.3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43.3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كرمان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420331"/>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ايلام</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57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28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كرمانشاه</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14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60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3153256"/>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بوشهر</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dirty="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23</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كهگيلويه‌وبويراحمد</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70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01648694"/>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تهران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dirty="0">
                          <a:effectLst/>
                          <a:latin typeface="Times New Roman" panose="02020603050405020304" pitchFamily="18" charset="0"/>
                          <a:ea typeface="MS Mincho" panose="02020609040205080304" pitchFamily="49" charset="-128"/>
                          <a:cs typeface="B Lotus" panose="00000400000000000000" pitchFamily="2" charset="-78"/>
                        </a:rPr>
                        <a:t>13</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16.5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68.5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گلستان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21.2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9.2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13.2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3614161"/>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چهارمحال‌وبختياری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20.9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16.4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45.5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گيلان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18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15.6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17.5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48.8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0123794"/>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خراسان‌جنوبي</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لرستان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18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18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4978637"/>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خراسان‌رضوی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20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مازندران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21.6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12.5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18.5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47.1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9166937"/>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خراسان‌شمالي</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مركزی</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38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20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20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3450949"/>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خوزستان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70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هرمزگان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53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5635296"/>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زنجان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34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همدان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EEF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48</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1558495"/>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سمنان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33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15</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36</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يزد</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30</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32</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64234449"/>
                  </a:ext>
                </a:extLst>
              </a:tr>
              <a:tr h="0">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سيستان‌وبلوچستان</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18.7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0.3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12.9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solidFill>
                            <a:srgbClr val="000000"/>
                          </a:solidFill>
                          <a:effectLst/>
                          <a:latin typeface="Times New Roman" panose="02020603050405020304" pitchFamily="18" charset="0"/>
                          <a:ea typeface="MS Mincho" panose="02020609040205080304" pitchFamily="49" charset="-128"/>
                          <a:cs typeface="B Lotus" panose="00000400000000000000" pitchFamily="2" charset="-78"/>
                        </a:rPr>
                        <a:t>20.7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5DFEC"/>
                    </a:solidFill>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47.4</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Calibri" panose="020F0502020204030204" pitchFamily="34" charset="0"/>
                          <a:ea typeface="MS Mincho" panose="02020609040205080304" pitchFamily="49" charset="-128"/>
                          <a:cs typeface="B Lotus" panose="00000400000000000000" pitchFamily="2" charset="-78"/>
                        </a:rPr>
                        <a:t>کل کشور</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9</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17</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a:effectLst/>
                          <a:latin typeface="Times New Roman" panose="02020603050405020304" pitchFamily="18" charset="0"/>
                          <a:ea typeface="MS Mincho" panose="02020609040205080304" pitchFamily="49" charset="-128"/>
                          <a:cs typeface="B Lotus" panose="00000400000000000000" pitchFamily="2" charset="-78"/>
                        </a:rPr>
                        <a:t>13</a:t>
                      </a:r>
                      <a:endParaRPr lang="en-US" sz="140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rtl="1">
                        <a:lnSpc>
                          <a:spcPct val="115000"/>
                        </a:lnSpc>
                        <a:spcBef>
                          <a:spcPts val="0"/>
                        </a:spcBef>
                        <a:spcAft>
                          <a:spcPts val="0"/>
                        </a:spcAft>
                      </a:pPr>
                      <a:r>
                        <a:rPr lang="fa-IR" sz="1400" dirty="0">
                          <a:effectLst/>
                          <a:latin typeface="Times New Roman" panose="02020603050405020304" pitchFamily="18" charset="0"/>
                          <a:ea typeface="MS Mincho" panose="02020609040205080304" pitchFamily="49" charset="-128"/>
                          <a:cs typeface="B Lotus" panose="00000400000000000000" pitchFamily="2" charset="-78"/>
                        </a:rPr>
                        <a:t>45</a:t>
                      </a:r>
                      <a:endParaRPr lang="en-US" sz="1400" dirty="0">
                        <a:effectLst/>
                        <a:latin typeface="Times New Roman" panose="02020603050405020304" pitchFamily="18" charset="0"/>
                        <a:ea typeface="MS Mincho" panose="02020609040205080304" pitchFamily="49" charset="-128"/>
                        <a:cs typeface="B Lotus" panose="00000400000000000000" pitchFamily="2" charset="-7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1872650"/>
                  </a:ext>
                </a:extLst>
              </a:tr>
            </a:tbl>
          </a:graphicData>
        </a:graphic>
      </p:graphicFrame>
    </p:spTree>
    <p:extLst>
      <p:ext uri="{BB962C8B-B14F-4D97-AF65-F5344CB8AC3E}">
        <p14:creationId xmlns:p14="http://schemas.microsoft.com/office/powerpoint/2010/main" val="3807948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D0E3F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88951" y="119365"/>
            <a:ext cx="8630706" cy="667174"/>
          </a:xfrm>
          <a:solidFill>
            <a:srgbClr val="D0E3F4"/>
          </a:solidFill>
          <a:ln w="6350">
            <a:solidFill>
              <a:schemeClr val="tx1"/>
            </a:solidFill>
          </a:ln>
        </p:spPr>
        <p:txBody>
          <a:bodyPr vert="horz" lIns="91440" tIns="45720" rIns="91440" bIns="45720" rtlCol="0" anchor="ctr">
            <a:normAutofit/>
          </a:bodyPr>
          <a:lstStyle/>
          <a:p>
            <a:pPr algn="ctr" rtl="1"/>
            <a:r>
              <a:rPr lang="fa-IR" sz="2000" dirty="0">
                <a:solidFill>
                  <a:schemeClr val="tx1"/>
                </a:solidFill>
                <a:latin typeface="+mj-lt"/>
                <a:ea typeface="+mj-ea"/>
                <a:cs typeface="B Titr" panose="00000700000000000000" pitchFamily="2" charset="-78"/>
              </a:rPr>
              <a:t>نتایج محاسبه ضریب جینی تمرکز جغرافیایی(کد آیسیک 2 </a:t>
            </a:r>
            <a:r>
              <a:rPr lang="fa-IR" sz="2000">
                <a:solidFill>
                  <a:schemeClr val="tx1"/>
                </a:solidFill>
                <a:latin typeface="+mj-lt"/>
                <a:ea typeface="+mj-ea"/>
                <a:cs typeface="B Titr" panose="00000700000000000000" pitchFamily="2" charset="-78"/>
              </a:rPr>
              <a:t>رقمی)</a:t>
            </a:r>
            <a:endParaRPr lang="en-US" sz="2000" dirty="0">
              <a:solidFill>
                <a:schemeClr val="tx1"/>
              </a:solidFill>
              <a:latin typeface="+mj-lt"/>
              <a:ea typeface="+mj-ea"/>
              <a:cs typeface="B Titr" panose="00000700000000000000" pitchFamily="2" charset="-78"/>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AE2C8F-2D59-4A7D-A469-0FE6CA17A3B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p:txBody>
      </p:sp>
      <p:graphicFrame>
        <p:nvGraphicFramePr>
          <p:cNvPr id="11" name="Chart 10">
            <a:extLst>
              <a:ext uri="{FF2B5EF4-FFF2-40B4-BE49-F238E27FC236}">
                <a16:creationId xmlns:a16="http://schemas.microsoft.com/office/drawing/2014/main" id="{DFCAA330-C5F8-71AE-8725-3D4587D4191F}"/>
              </a:ext>
            </a:extLst>
          </p:cNvPr>
          <p:cNvGraphicFramePr/>
          <p:nvPr>
            <p:extLst>
              <p:ext uri="{D42A27DB-BD31-4B8C-83A1-F6EECF244321}">
                <p14:modId xmlns:p14="http://schemas.microsoft.com/office/powerpoint/2010/main" val="2773271327"/>
              </p:ext>
            </p:extLst>
          </p:nvPr>
        </p:nvGraphicFramePr>
        <p:xfrm>
          <a:off x="1688951" y="786539"/>
          <a:ext cx="8384689" cy="60714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67440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D0E3F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88951" y="119365"/>
            <a:ext cx="8630706" cy="667174"/>
          </a:xfrm>
          <a:solidFill>
            <a:srgbClr val="D0E3F4"/>
          </a:solidFill>
          <a:ln w="6350">
            <a:solidFill>
              <a:schemeClr val="tx1"/>
            </a:solidFill>
          </a:ln>
        </p:spPr>
        <p:txBody>
          <a:bodyPr vert="horz" lIns="91440" tIns="45720" rIns="91440" bIns="45720" rtlCol="0" anchor="ctr">
            <a:normAutofit/>
          </a:bodyPr>
          <a:lstStyle/>
          <a:p>
            <a:pPr algn="ctr" rtl="1"/>
            <a:r>
              <a:rPr lang="fa-IR" sz="2000" dirty="0">
                <a:solidFill>
                  <a:schemeClr val="tx1"/>
                </a:solidFill>
                <a:latin typeface="+mj-lt"/>
                <a:ea typeface="+mj-ea"/>
                <a:cs typeface="B Titr" panose="00000700000000000000" pitchFamily="2" charset="-78"/>
              </a:rPr>
              <a:t>میانگین ضریب جینی تمرکز جغرافیایی(کد آیسیک 2 رقمی)98-1381</a:t>
            </a:r>
            <a:endParaRPr lang="en-US" sz="2000" dirty="0">
              <a:solidFill>
                <a:schemeClr val="tx1"/>
              </a:solidFill>
              <a:latin typeface="+mj-lt"/>
              <a:ea typeface="+mj-ea"/>
              <a:cs typeface="B Titr" panose="00000700000000000000" pitchFamily="2" charset="-78"/>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3AE2C8F-2D59-4A7D-A469-0FE6CA17A3B5}"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mn-cs"/>
            </a:endParaRPr>
          </a:p>
        </p:txBody>
      </p:sp>
      <p:graphicFrame>
        <p:nvGraphicFramePr>
          <p:cNvPr id="5" name="Chart 4">
            <a:extLst>
              <a:ext uri="{FF2B5EF4-FFF2-40B4-BE49-F238E27FC236}">
                <a16:creationId xmlns:a16="http://schemas.microsoft.com/office/drawing/2014/main" id="{987ECC97-FDAE-4496-8F6C-73BBE5D02C52}"/>
              </a:ext>
            </a:extLst>
          </p:cNvPr>
          <p:cNvGraphicFramePr>
            <a:graphicFrameLocks/>
          </p:cNvGraphicFramePr>
          <p:nvPr>
            <p:extLst>
              <p:ext uri="{D42A27DB-BD31-4B8C-83A1-F6EECF244321}">
                <p14:modId xmlns:p14="http://schemas.microsoft.com/office/powerpoint/2010/main" val="1511637228"/>
              </p:ext>
            </p:extLst>
          </p:nvPr>
        </p:nvGraphicFramePr>
        <p:xfrm>
          <a:off x="1398542" y="1068931"/>
          <a:ext cx="8630706" cy="50179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71458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1801</TotalTime>
  <Words>783</Words>
  <Application>Microsoft Office PowerPoint</Application>
  <PresentationFormat>Widescreen</PresentationFormat>
  <Paragraphs>378</Paragraphs>
  <Slides>14</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B Lotus</vt:lpstr>
      <vt:lpstr>Calibri</vt:lpstr>
      <vt:lpstr>Calibri Light</vt:lpstr>
      <vt:lpstr>Century Gothic</vt:lpstr>
      <vt:lpstr>IranNastaliq</vt:lpstr>
      <vt:lpstr>Times New Roman</vt:lpstr>
      <vt:lpstr>Wingdings</vt:lpstr>
      <vt:lpstr>Office Theme</vt:lpstr>
      <vt:lpstr>PowerPoint Presentation</vt:lpstr>
      <vt:lpstr>مقدمه</vt:lpstr>
      <vt:lpstr>PowerPoint Presentation</vt:lpstr>
      <vt:lpstr>PowerPoint Presentation</vt:lpstr>
      <vt:lpstr>روش پژوهش</vt:lpstr>
      <vt:lpstr>PowerPoint Presentation</vt:lpstr>
      <vt:lpstr>PowerPoint Presentation</vt:lpstr>
      <vt:lpstr>نتایج محاسبه ضریب جینی تمرکز جغرافیایی(کد آیسیک 2 رقمی)</vt:lpstr>
      <vt:lpstr>میانگین ضریب جینی تمرکز جغرافیایی(کد آیسیک 2 رقمی)98-1381</vt:lpstr>
      <vt:lpstr>تغییرات ضریب جینی تمرکز جغرافیایی(کد آیسیک 2 رقمی)98-1381</vt:lpstr>
      <vt:lpstr>نتایج محاسبه ضریب جینی تمرکز جغرافیایی(کدهای آیسک 4 رقمی) </vt:lpstr>
      <vt:lpstr>10 کد دارای بالاترین میانگین درجه تمرکز جغرافیایی طی دوره98-1381</vt:lpstr>
      <vt:lpstr>یافته‌های مربوط به تخصصی شدن منطقه‌ای</vt:lpstr>
      <vt:lpstr>با تشکر از توجه شما</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برنامه جامع ترویج تجارت الکترونیکی</dc:title>
  <dc:creator>مصطفی محمدی</dc:creator>
  <cp:lastModifiedBy>مصطفی محمدی</cp:lastModifiedBy>
  <cp:revision>186</cp:revision>
  <cp:lastPrinted>2022-01-01T10:36:09Z</cp:lastPrinted>
  <dcterms:created xsi:type="dcterms:W3CDTF">2021-03-13T12:21:55Z</dcterms:created>
  <dcterms:modified xsi:type="dcterms:W3CDTF">2023-05-30T05:22:14Z</dcterms:modified>
</cp:coreProperties>
</file>